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480" r:id="rId2"/>
    <p:sldId id="479" r:id="rId3"/>
    <p:sldId id="502" r:id="rId4"/>
    <p:sldId id="485" r:id="rId5"/>
    <p:sldId id="504" r:id="rId6"/>
    <p:sldId id="5355" r:id="rId7"/>
    <p:sldId id="5357" r:id="rId8"/>
    <p:sldId id="684" r:id="rId9"/>
    <p:sldId id="486" r:id="rId10"/>
    <p:sldId id="487" r:id="rId11"/>
    <p:sldId id="481" r:id="rId12"/>
    <p:sldId id="5127" r:id="rId13"/>
    <p:sldId id="494" r:id="rId14"/>
    <p:sldId id="488" r:id="rId15"/>
    <p:sldId id="489" r:id="rId16"/>
    <p:sldId id="498" r:id="rId17"/>
    <p:sldId id="495" r:id="rId18"/>
    <p:sldId id="496" r:id="rId19"/>
    <p:sldId id="493" r:id="rId20"/>
    <p:sldId id="491" r:id="rId21"/>
    <p:sldId id="497" r:id="rId22"/>
    <p:sldId id="5354" r:id="rId23"/>
    <p:sldId id="490" r:id="rId24"/>
    <p:sldId id="499" r:id="rId25"/>
    <p:sldId id="5125" r:id="rId26"/>
  </p:sldIdLst>
  <p:sldSz cx="9144000" cy="6858000" type="screen4x3"/>
  <p:notesSz cx="6858000" cy="9874250"/>
  <p:defaultTex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スペース空" initials="ス" lastIdx="0" clrIdx="0">
    <p:extLst>
      <p:ext uri="{19B8F6BF-5375-455C-9EA6-DF929625EA0E}">
        <p15:presenceInfo xmlns:p15="http://schemas.microsoft.com/office/powerpoint/2012/main" userId="スペース空"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3300"/>
    <a:srgbClr val="FFFFCC"/>
    <a:srgbClr val="FF9900"/>
    <a:srgbClr val="FF9933"/>
    <a:srgbClr val="FF9966"/>
    <a:srgbClr val="FFFF00"/>
    <a:srgbClr val="B2ECE0"/>
    <a:srgbClr val="9966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5049" autoAdjust="0"/>
  </p:normalViewPr>
  <p:slideViewPr>
    <p:cSldViewPr>
      <p:cViewPr varScale="1">
        <p:scale>
          <a:sx n="44" d="100"/>
          <a:sy n="44" d="100"/>
        </p:scale>
        <p:origin x="1238" y="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1" y="1"/>
            <a:ext cx="2970776" cy="493792"/>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03427" name="Rectangle 3"/>
          <p:cNvSpPr>
            <a:spLocks noGrp="1" noChangeArrowheads="1"/>
          </p:cNvSpPr>
          <p:nvPr>
            <p:ph type="dt" sz="quarter" idx="1"/>
          </p:nvPr>
        </p:nvSpPr>
        <p:spPr bwMode="auto">
          <a:xfrm>
            <a:off x="3885608" y="1"/>
            <a:ext cx="2970776" cy="493792"/>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103428" name="Rectangle 4"/>
          <p:cNvSpPr>
            <a:spLocks noGrp="1" noChangeArrowheads="1"/>
          </p:cNvSpPr>
          <p:nvPr>
            <p:ph type="ftr" sz="quarter" idx="2"/>
          </p:nvPr>
        </p:nvSpPr>
        <p:spPr bwMode="auto">
          <a:xfrm>
            <a:off x="1" y="9378871"/>
            <a:ext cx="2970776" cy="493791"/>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03429" name="Rectangle 5"/>
          <p:cNvSpPr>
            <a:spLocks noGrp="1" noChangeArrowheads="1"/>
          </p:cNvSpPr>
          <p:nvPr>
            <p:ph type="sldNum" sz="quarter" idx="3"/>
          </p:nvPr>
        </p:nvSpPr>
        <p:spPr bwMode="auto">
          <a:xfrm>
            <a:off x="3885608" y="9378871"/>
            <a:ext cx="2970776" cy="493791"/>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algn="r">
              <a:defRPr sz="1200">
                <a:ea typeface="ＭＳ Ｐゴシック" pitchFamily="50" charset="-128"/>
              </a:defRPr>
            </a:lvl1pPr>
          </a:lstStyle>
          <a:p>
            <a:pPr>
              <a:defRPr/>
            </a:pPr>
            <a:fld id="{BBE75F70-F0A7-400A-ABF9-E62E82E55DB9}" type="slidenum">
              <a:rPr lang="en-US" altLang="ja-JP"/>
              <a:pPr>
                <a:defRPr/>
              </a:pPr>
              <a:t>‹#›</a:t>
            </a:fld>
            <a:endParaRPr lang="en-US" altLang="ja-JP"/>
          </a:p>
        </p:txBody>
      </p:sp>
    </p:spTree>
    <p:extLst>
      <p:ext uri="{BB962C8B-B14F-4D97-AF65-F5344CB8AC3E}">
        <p14:creationId xmlns:p14="http://schemas.microsoft.com/office/powerpoint/2010/main" val="3905353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2970776" cy="493792"/>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8195" name="Rectangle 3"/>
          <p:cNvSpPr>
            <a:spLocks noGrp="1" noChangeArrowheads="1"/>
          </p:cNvSpPr>
          <p:nvPr>
            <p:ph type="dt" idx="1"/>
          </p:nvPr>
        </p:nvSpPr>
        <p:spPr bwMode="auto">
          <a:xfrm>
            <a:off x="3885608" y="1"/>
            <a:ext cx="2970776" cy="493792"/>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51204" name="Rectangle 4"/>
          <p:cNvSpPr>
            <a:spLocks noGrp="1" noRot="1" noChangeAspect="1" noChangeArrowheads="1" noTextEdit="1"/>
          </p:cNvSpPr>
          <p:nvPr>
            <p:ph type="sldImg" idx="2"/>
          </p:nvPr>
        </p:nvSpPr>
        <p:spPr bwMode="auto">
          <a:xfrm>
            <a:off x="960438" y="739775"/>
            <a:ext cx="4937125"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6932" y="4691818"/>
            <a:ext cx="5485753" cy="4442539"/>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8" name="Rectangle 6"/>
          <p:cNvSpPr>
            <a:spLocks noGrp="1" noChangeArrowheads="1"/>
          </p:cNvSpPr>
          <p:nvPr>
            <p:ph type="ftr" sz="quarter" idx="4"/>
          </p:nvPr>
        </p:nvSpPr>
        <p:spPr bwMode="auto">
          <a:xfrm>
            <a:off x="1" y="9378871"/>
            <a:ext cx="2970776" cy="493791"/>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8199" name="Rectangle 7"/>
          <p:cNvSpPr>
            <a:spLocks noGrp="1" noChangeArrowheads="1"/>
          </p:cNvSpPr>
          <p:nvPr>
            <p:ph type="sldNum" sz="quarter" idx="5"/>
          </p:nvPr>
        </p:nvSpPr>
        <p:spPr bwMode="auto">
          <a:xfrm>
            <a:off x="3885608" y="9378871"/>
            <a:ext cx="2970776" cy="493791"/>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algn="r">
              <a:defRPr sz="1200">
                <a:ea typeface="ＭＳ Ｐゴシック" pitchFamily="50" charset="-128"/>
              </a:defRPr>
            </a:lvl1pPr>
          </a:lstStyle>
          <a:p>
            <a:pPr>
              <a:defRPr/>
            </a:pPr>
            <a:fld id="{7D090586-FAA2-43E8-9A90-70DD01FDD383}" type="slidenum">
              <a:rPr lang="en-US" altLang="ja-JP"/>
              <a:pPr>
                <a:defRPr/>
              </a:pPr>
              <a:t>‹#›</a:t>
            </a:fld>
            <a:endParaRPr lang="en-US" altLang="ja-JP"/>
          </a:p>
        </p:txBody>
      </p:sp>
    </p:spTree>
    <p:extLst>
      <p:ext uri="{BB962C8B-B14F-4D97-AF65-F5344CB8AC3E}">
        <p14:creationId xmlns:p14="http://schemas.microsoft.com/office/powerpoint/2010/main" val="430672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a:t>
            </a:fld>
            <a:endParaRPr lang="en-US" altLang="ja-JP"/>
          </a:p>
        </p:txBody>
      </p:sp>
    </p:spTree>
    <p:extLst>
      <p:ext uri="{BB962C8B-B14F-4D97-AF65-F5344CB8AC3E}">
        <p14:creationId xmlns:p14="http://schemas.microsoft.com/office/powerpoint/2010/main" val="49126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なぜ地域共生社会を目指すのか？</a:t>
            </a:r>
          </a:p>
        </p:txBody>
      </p:sp>
      <p:sp>
        <p:nvSpPr>
          <p:cNvPr id="4" name="スライド番号プレースホルダー 3"/>
          <p:cNvSpPr>
            <a:spLocks noGrp="1"/>
          </p:cNvSpPr>
          <p:nvPr>
            <p:ph type="sldNum" sz="quarter" idx="5"/>
          </p:nvPr>
        </p:nvSpPr>
        <p:spPr/>
        <p:txBody>
          <a:bodyPr/>
          <a:lstStyle/>
          <a:p>
            <a:fld id="{0D00E725-DAAA-41EF-8A09-83F36E785A69}" type="slidenum">
              <a:rPr kumimoji="1" lang="ja-JP" altLang="en-US" smtClean="0"/>
              <a:t>8</a:t>
            </a:fld>
            <a:endParaRPr kumimoji="1" lang="ja-JP" altLang="en-US"/>
          </a:p>
        </p:txBody>
      </p:sp>
    </p:spTree>
    <p:extLst>
      <p:ext uri="{BB962C8B-B14F-4D97-AF65-F5344CB8AC3E}">
        <p14:creationId xmlns:p14="http://schemas.microsoft.com/office/powerpoint/2010/main" val="98850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615A3C-7D51-4B6B-8AC9-156B2755C2A1}" type="slidenum">
              <a:rPr kumimoji="1" lang="ja-JP" altLang="en-US" smtClean="0"/>
              <a:t>12</a:t>
            </a:fld>
            <a:endParaRPr kumimoji="1" lang="ja-JP" altLang="en-US"/>
          </a:p>
        </p:txBody>
      </p:sp>
    </p:spTree>
    <p:extLst>
      <p:ext uri="{BB962C8B-B14F-4D97-AF65-F5344CB8AC3E}">
        <p14:creationId xmlns:p14="http://schemas.microsoft.com/office/powerpoint/2010/main" val="3064475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21</a:t>
            </a:fld>
            <a:endParaRPr lang="en-US" altLang="ja-JP"/>
          </a:p>
        </p:txBody>
      </p:sp>
    </p:spTree>
    <p:extLst>
      <p:ext uri="{BB962C8B-B14F-4D97-AF65-F5344CB8AC3E}">
        <p14:creationId xmlns:p14="http://schemas.microsoft.com/office/powerpoint/2010/main" val="2104844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a:t>①地域共生を文化として創出する挑戦であること</a:t>
            </a:r>
            <a:endParaRPr kumimoji="1" lang="en-US" altLang="ja-JP" dirty="0"/>
          </a:p>
          <a:p>
            <a:pPr marL="0" indent="0">
              <a:buNone/>
            </a:pPr>
            <a:r>
              <a:rPr kumimoji="1" lang="ja-JP" altLang="en-US" dirty="0"/>
              <a:t>　　　　</a:t>
            </a:r>
            <a:r>
              <a:rPr kumimoji="1" lang="en-US" altLang="ja-JP" dirty="0"/>
              <a:t>〈</a:t>
            </a:r>
            <a:r>
              <a:rPr kumimoji="1" lang="ja-JP" altLang="en-US" dirty="0"/>
              <a:t>共生文化</a:t>
            </a:r>
            <a:r>
              <a:rPr kumimoji="1" lang="en-US" altLang="ja-JP" dirty="0"/>
              <a:t>〉</a:t>
            </a:r>
          </a:p>
          <a:p>
            <a:endParaRPr kumimoji="1" lang="en-US" altLang="ja-JP" dirty="0"/>
          </a:p>
          <a:p>
            <a:r>
              <a:rPr kumimoji="1" lang="ja-JP" altLang="en-US" dirty="0"/>
              <a:t>②「待ち」から「予防」の視点に基づくアウトリーチによる早期発見、早期支援への転換</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③専門職による多職種連携と地域住民等との　　　　　協働による地域連携を両輪とすること</a:t>
            </a:r>
            <a:r>
              <a:rPr kumimoji="1" lang="en-US" altLang="ja-JP" dirty="0"/>
              <a:t>〈</a:t>
            </a:r>
            <a:r>
              <a:rPr kumimoji="1" lang="ja-JP" altLang="en-US" dirty="0"/>
              <a:t>参加・協働</a:t>
            </a:r>
            <a:r>
              <a:rPr kumimoji="1" lang="en-US" altLang="ja-JP" dirty="0"/>
              <a:t>〉</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23</a:t>
            </a:fld>
            <a:endParaRPr lang="en-US" altLang="ja-JP"/>
          </a:p>
        </p:txBody>
      </p:sp>
    </p:spTree>
    <p:extLst>
      <p:ext uri="{BB962C8B-B14F-4D97-AF65-F5344CB8AC3E}">
        <p14:creationId xmlns:p14="http://schemas.microsoft.com/office/powerpoint/2010/main" val="2197750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a:t>④「支え手」「受け手」が固定されない多様な参</a:t>
            </a:r>
            <a:endParaRPr lang="en-US" altLang="ja-JP" dirty="0"/>
          </a:p>
          <a:p>
            <a:pPr marL="0" indent="0">
              <a:buNone/>
            </a:pPr>
            <a:r>
              <a:rPr lang="ja-JP" altLang="en-US" dirty="0"/>
              <a:t>　　加の場、協</a:t>
            </a:r>
            <a:r>
              <a:rPr lang="ja-JP" altLang="en-US" dirty="0" err="1"/>
              <a:t>働くの</a:t>
            </a:r>
            <a:r>
              <a:rPr lang="ja-JP" altLang="en-US" dirty="0"/>
              <a:t>場を創造していくこと</a:t>
            </a:r>
            <a:endParaRPr lang="en-US" altLang="ja-JP" dirty="0"/>
          </a:p>
          <a:p>
            <a:pPr marL="0" indent="0">
              <a:buNone/>
            </a:pPr>
            <a:r>
              <a:rPr lang="ja-JP" altLang="en-US" dirty="0"/>
              <a:t>　　</a:t>
            </a:r>
            <a:r>
              <a:rPr lang="en-US" altLang="ja-JP" dirty="0"/>
              <a:t>〈</a:t>
            </a:r>
            <a:r>
              <a:rPr lang="ja-JP" altLang="en-US" dirty="0"/>
              <a:t>多様な場の創造</a:t>
            </a:r>
            <a:r>
              <a:rPr lang="en-US" altLang="ja-JP" dirty="0"/>
              <a:t>〉</a:t>
            </a:r>
          </a:p>
          <a:p>
            <a:pPr marL="0" indent="0">
              <a:buNone/>
            </a:pPr>
            <a:r>
              <a:rPr lang="ja-JP" altLang="en-US" dirty="0"/>
              <a:t>⑤「点」から、有機的に連携・協働する「面」と</a:t>
            </a:r>
            <a:endParaRPr lang="en-US" altLang="ja-JP" dirty="0"/>
          </a:p>
          <a:p>
            <a:pPr marL="0" indent="0">
              <a:buNone/>
            </a:pPr>
            <a:r>
              <a:rPr lang="ja-JP" altLang="en-US" dirty="0"/>
              <a:t>　　しての取り組みに広げていくこと</a:t>
            </a:r>
            <a:endParaRPr lang="en-US" altLang="ja-JP" dirty="0"/>
          </a:p>
          <a:p>
            <a:pPr marL="0" indent="0">
              <a:buNone/>
            </a:pPr>
            <a:r>
              <a:rPr lang="ja-JP" altLang="en-US" dirty="0"/>
              <a:t>　　</a:t>
            </a:r>
            <a:r>
              <a:rPr lang="en-US" altLang="ja-JP" dirty="0"/>
              <a:t>〈</a:t>
            </a:r>
            <a:r>
              <a:rPr lang="ja-JP" altLang="en-US" dirty="0"/>
              <a:t>包括的支援体制</a:t>
            </a:r>
            <a:r>
              <a:rPr lang="en-US" altLang="ja-JP" dirty="0"/>
              <a:t>〉</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24</a:t>
            </a:fld>
            <a:endParaRPr lang="en-US" altLang="ja-JP"/>
          </a:p>
        </p:txBody>
      </p:sp>
    </p:spTree>
    <p:extLst>
      <p:ext uri="{BB962C8B-B14F-4D97-AF65-F5344CB8AC3E}">
        <p14:creationId xmlns:p14="http://schemas.microsoft.com/office/powerpoint/2010/main" val="4198531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90A3C79-1AFD-481B-B685-7933BCD0898B}" type="slidenum">
              <a:rPr lang="en-US" altLang="ja-JP"/>
              <a:pPr>
                <a:defRPr/>
              </a:pPr>
              <a:t>‹#›</a:t>
            </a:fld>
            <a:endParaRPr lang="en-US" altLang="ja-JP"/>
          </a:p>
        </p:txBody>
      </p:sp>
    </p:spTree>
    <p:extLst>
      <p:ext uri="{BB962C8B-B14F-4D97-AF65-F5344CB8AC3E}">
        <p14:creationId xmlns:p14="http://schemas.microsoft.com/office/powerpoint/2010/main" val="197310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301DD40-6D95-4AAE-9F5F-8E72899A2064}" type="slidenum">
              <a:rPr lang="en-US" altLang="ja-JP"/>
              <a:pPr>
                <a:defRPr/>
              </a:pPr>
              <a:t>‹#›</a:t>
            </a:fld>
            <a:endParaRPr lang="en-US" altLang="ja-JP"/>
          </a:p>
        </p:txBody>
      </p:sp>
    </p:spTree>
    <p:extLst>
      <p:ext uri="{BB962C8B-B14F-4D97-AF65-F5344CB8AC3E}">
        <p14:creationId xmlns:p14="http://schemas.microsoft.com/office/powerpoint/2010/main" val="4039586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C413247-B667-496C-B94F-D2BBE11C42D0}" type="slidenum">
              <a:rPr lang="en-US" altLang="ja-JP"/>
              <a:pPr>
                <a:defRPr/>
              </a:pPr>
              <a:t>‹#›</a:t>
            </a:fld>
            <a:endParaRPr lang="en-US" altLang="ja-JP"/>
          </a:p>
        </p:txBody>
      </p:sp>
    </p:spTree>
    <p:extLst>
      <p:ext uri="{BB962C8B-B14F-4D97-AF65-F5344CB8AC3E}">
        <p14:creationId xmlns:p14="http://schemas.microsoft.com/office/powerpoint/2010/main" val="3413077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457200" y="1600200"/>
            <a:ext cx="4044462"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2338" y="1600200"/>
            <a:ext cx="4044462"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57200" y="3938589"/>
            <a:ext cx="4044462"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2338" y="3938589"/>
            <a:ext cx="4044462"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8" name="フッター プレースホルダ 7"/>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a:xfrm>
            <a:off x="6553200" y="6245225"/>
            <a:ext cx="2133600" cy="476250"/>
          </a:xfrm>
        </p:spPr>
        <p:txBody>
          <a:bodyPr/>
          <a:lstStyle>
            <a:lvl1pPr>
              <a:defRPr/>
            </a:lvl1pPr>
          </a:lstStyle>
          <a:p>
            <a:fld id="{F5BC0024-B277-4A53-B2DA-4F6220448BA2}" type="slidenum">
              <a:rPr lang="en-US" altLang="ja-JP"/>
              <a:pPr/>
              <a:t>‹#›</a:t>
            </a:fld>
            <a:endParaRPr lang="en-US" altLang="ja-JP"/>
          </a:p>
        </p:txBody>
      </p:sp>
    </p:spTree>
    <p:extLst>
      <p:ext uri="{BB962C8B-B14F-4D97-AF65-F5344CB8AC3E}">
        <p14:creationId xmlns:p14="http://schemas.microsoft.com/office/powerpoint/2010/main" val="150485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04D6B79-3AEB-42FE-A736-A41F7AEA0445}" type="slidenum">
              <a:rPr lang="en-US" altLang="ja-JP"/>
              <a:pPr>
                <a:defRPr/>
              </a:pPr>
              <a:t>‹#›</a:t>
            </a:fld>
            <a:endParaRPr lang="en-US" altLang="ja-JP"/>
          </a:p>
        </p:txBody>
      </p:sp>
    </p:spTree>
    <p:extLst>
      <p:ext uri="{BB962C8B-B14F-4D97-AF65-F5344CB8AC3E}">
        <p14:creationId xmlns:p14="http://schemas.microsoft.com/office/powerpoint/2010/main" val="71470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C9AFF3B-8AB2-4C15-B6CA-167BE0C75E5E}" type="slidenum">
              <a:rPr lang="en-US" altLang="ja-JP"/>
              <a:pPr>
                <a:defRPr/>
              </a:pPr>
              <a:t>‹#›</a:t>
            </a:fld>
            <a:endParaRPr lang="en-US" altLang="ja-JP"/>
          </a:p>
        </p:txBody>
      </p:sp>
    </p:spTree>
    <p:extLst>
      <p:ext uri="{BB962C8B-B14F-4D97-AF65-F5344CB8AC3E}">
        <p14:creationId xmlns:p14="http://schemas.microsoft.com/office/powerpoint/2010/main" val="8913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B7B28A7-60F4-4F7F-BB09-F8D3068BC03B}" type="slidenum">
              <a:rPr lang="en-US" altLang="ja-JP"/>
              <a:pPr>
                <a:defRPr/>
              </a:pPr>
              <a:t>‹#›</a:t>
            </a:fld>
            <a:endParaRPr lang="en-US" altLang="ja-JP"/>
          </a:p>
        </p:txBody>
      </p:sp>
    </p:spTree>
    <p:extLst>
      <p:ext uri="{BB962C8B-B14F-4D97-AF65-F5344CB8AC3E}">
        <p14:creationId xmlns:p14="http://schemas.microsoft.com/office/powerpoint/2010/main" val="318547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6D71B237-0564-46C1-80B2-52CF48E15396}" type="slidenum">
              <a:rPr lang="en-US" altLang="ja-JP"/>
              <a:pPr>
                <a:defRPr/>
              </a:pPr>
              <a:t>‹#›</a:t>
            </a:fld>
            <a:endParaRPr lang="en-US" altLang="ja-JP"/>
          </a:p>
        </p:txBody>
      </p:sp>
    </p:spTree>
    <p:extLst>
      <p:ext uri="{BB962C8B-B14F-4D97-AF65-F5344CB8AC3E}">
        <p14:creationId xmlns:p14="http://schemas.microsoft.com/office/powerpoint/2010/main" val="785974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C602E4F-3B58-4928-9C49-10C64EE68D88}" type="slidenum">
              <a:rPr lang="en-US" altLang="ja-JP"/>
              <a:pPr>
                <a:defRPr/>
              </a:pPr>
              <a:t>‹#›</a:t>
            </a:fld>
            <a:endParaRPr lang="en-US" altLang="ja-JP"/>
          </a:p>
        </p:txBody>
      </p:sp>
    </p:spTree>
    <p:extLst>
      <p:ext uri="{BB962C8B-B14F-4D97-AF65-F5344CB8AC3E}">
        <p14:creationId xmlns:p14="http://schemas.microsoft.com/office/powerpoint/2010/main" val="320070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431CAECD-5926-4741-A906-A08E04809A27}" type="slidenum">
              <a:rPr lang="en-US" altLang="ja-JP"/>
              <a:pPr>
                <a:defRPr/>
              </a:pPr>
              <a:t>‹#›</a:t>
            </a:fld>
            <a:endParaRPr lang="en-US" altLang="ja-JP"/>
          </a:p>
        </p:txBody>
      </p:sp>
    </p:spTree>
    <p:extLst>
      <p:ext uri="{BB962C8B-B14F-4D97-AF65-F5344CB8AC3E}">
        <p14:creationId xmlns:p14="http://schemas.microsoft.com/office/powerpoint/2010/main" val="102132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82924E4-15B2-45B7-BC77-3F18816BF1F4}" type="slidenum">
              <a:rPr lang="en-US" altLang="ja-JP"/>
              <a:pPr>
                <a:defRPr/>
              </a:pPr>
              <a:t>‹#›</a:t>
            </a:fld>
            <a:endParaRPr lang="en-US" altLang="ja-JP"/>
          </a:p>
        </p:txBody>
      </p:sp>
    </p:spTree>
    <p:extLst>
      <p:ext uri="{BB962C8B-B14F-4D97-AF65-F5344CB8AC3E}">
        <p14:creationId xmlns:p14="http://schemas.microsoft.com/office/powerpoint/2010/main" val="126758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C3DED7B-C0A2-4430-8059-8604EA154D41}" type="slidenum">
              <a:rPr lang="en-US" altLang="ja-JP"/>
              <a:pPr>
                <a:defRPr/>
              </a:pPr>
              <a:t>‹#›</a:t>
            </a:fld>
            <a:endParaRPr lang="en-US" altLang="ja-JP"/>
          </a:p>
        </p:txBody>
      </p:sp>
    </p:spTree>
    <p:extLst>
      <p:ext uri="{BB962C8B-B14F-4D97-AF65-F5344CB8AC3E}">
        <p14:creationId xmlns:p14="http://schemas.microsoft.com/office/powerpoint/2010/main" val="206259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n-ea"/>
              </a:defRPr>
            </a:lvl1pPr>
          </a:lstStyle>
          <a:p>
            <a:pPr>
              <a:defRPr/>
            </a:pPr>
            <a:fld id="{C993D762-CD5B-413A-A315-DE9E2B4EBB0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hlw.go.jp/file/06-Seisakujouhou-12600000-Seisakutoukatsukan/0000184506.pdf" TargetMode="Externa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publicdomainq.net/nursing-home-elderly-care-0021041/" TargetMode="External"/><Relationship Id="rId18" Type="http://schemas.openxmlformats.org/officeDocument/2006/relationships/image" Target="../media/image15.png"/><Relationship Id="rId26" Type="http://schemas.openxmlformats.org/officeDocument/2006/relationships/hyperlink" Target="https://www.city.hakodate.hokkaido.jp/docs/2014012400695/" TargetMode="External"/><Relationship Id="rId3" Type="http://schemas.openxmlformats.org/officeDocument/2006/relationships/hyperlink" Target="https://publicdomainq.net/old-couple-exercise-0017057/" TargetMode="External"/><Relationship Id="rId21" Type="http://schemas.openxmlformats.org/officeDocument/2006/relationships/image" Target="../media/image18.png"/><Relationship Id="rId7" Type="http://schemas.openxmlformats.org/officeDocument/2006/relationships/hyperlink" Target="https://publicdomainq.net/grandfather-forgetful-dementia-0011624/" TargetMode="External"/><Relationship Id="rId12" Type="http://schemas.openxmlformats.org/officeDocument/2006/relationships/image" Target="../media/image11.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image" Target="../media/image6.png"/><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hyperlink" Target="https://publicdomainq.net/hospital-health-care-0001942/" TargetMode="External"/><Relationship Id="rId24" Type="http://schemas.openxmlformats.org/officeDocument/2006/relationships/image" Target="../media/image21.png"/><Relationship Id="rId5" Type="http://schemas.openxmlformats.org/officeDocument/2006/relationships/hyperlink" Target="https://publicdomainq.net/homemakers-garbage-talking-0003269/" TargetMode="External"/><Relationship Id="rId15" Type="http://schemas.openxmlformats.org/officeDocument/2006/relationships/hyperlink" Target="https://publicdomainq.net/school-building-0004631/" TargetMode="External"/><Relationship Id="rId23" Type="http://schemas.openxmlformats.org/officeDocument/2006/relationships/image" Target="../media/image20.png"/><Relationship Id="rId28" Type="http://schemas.openxmlformats.org/officeDocument/2006/relationships/hyperlink" Target="https://publicdomainq.net/wheelchair-businessman-0020688/" TargetMode="External"/><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hyperlink" Target="https://publicdomainq.net/man-reassured-0019392/" TargetMode="External"/><Relationship Id="rId14" Type="http://schemas.openxmlformats.org/officeDocument/2006/relationships/image" Target="../media/image12.png"/><Relationship Id="rId22" Type="http://schemas.openxmlformats.org/officeDocument/2006/relationships/image" Target="../media/image19.png"/><Relationship Id="rId27"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064280"/>
            <a:ext cx="7772400" cy="648072"/>
          </a:xfrm>
        </p:spPr>
        <p:txBody>
          <a:bodyPr/>
          <a:lstStyle/>
          <a:p>
            <a:r>
              <a:rPr kumimoji="1" lang="ja-JP" altLang="en-US" sz="2400" dirty="0">
                <a:latin typeface="UD デジタル 教科書体 N" panose="02020400000000000000" pitchFamily="17" charset="-128"/>
                <a:ea typeface="UD デジタル 教科書体 N" panose="02020400000000000000" pitchFamily="17" charset="-128"/>
              </a:rPr>
              <a:t>令和７年度主任相談支援専門員養成研修</a:t>
            </a:r>
            <a:endParaRPr kumimoji="1" lang="ja-JP" altLang="en-US" dirty="0">
              <a:latin typeface="UD デジタル 教科書体 N" panose="02020400000000000000" pitchFamily="17" charset="-128"/>
              <a:ea typeface="UD デジタル 教科書体 N" panose="02020400000000000000" pitchFamily="17" charset="-128"/>
            </a:endParaRPr>
          </a:p>
        </p:txBody>
      </p:sp>
      <p:sp>
        <p:nvSpPr>
          <p:cNvPr id="5" name="タイトル 1"/>
          <p:cNvSpPr txBox="1">
            <a:spLocks/>
          </p:cNvSpPr>
          <p:nvPr/>
        </p:nvSpPr>
        <p:spPr bwMode="auto">
          <a:xfrm>
            <a:off x="928547" y="2506181"/>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kern="0" dirty="0">
                <a:latin typeface="UD デジタル 教科書体 N" panose="02020400000000000000" pitchFamily="17" charset="-128"/>
                <a:ea typeface="UD デジタル 教科書体 N" panose="02020400000000000000" pitchFamily="17" charset="-128"/>
              </a:rPr>
              <a:t>地域共生社会の実現</a:t>
            </a:r>
          </a:p>
        </p:txBody>
      </p:sp>
      <p:sp>
        <p:nvSpPr>
          <p:cNvPr id="4" name="スライド番号プレースホルダー 3"/>
          <p:cNvSpPr>
            <a:spLocks noGrp="1"/>
          </p:cNvSpPr>
          <p:nvPr>
            <p:ph type="sldNum" sz="quarter" idx="12"/>
          </p:nvPr>
        </p:nvSpPr>
        <p:spPr>
          <a:xfrm>
            <a:off x="6876256" y="6453336"/>
            <a:ext cx="2133600" cy="476250"/>
          </a:xfrm>
        </p:spPr>
        <p:txBody>
          <a:bodyPr/>
          <a:lstStyle/>
          <a:p>
            <a:pPr>
              <a:defRPr/>
            </a:pPr>
            <a:fld id="{F90A3C79-1AFD-481B-B685-7933BCD0898B}" type="slidenum">
              <a:rPr lang="en-US" altLang="ja-JP" smtClean="0"/>
              <a:pPr>
                <a:defRPr/>
              </a:pPr>
              <a:t>1</a:t>
            </a:fld>
            <a:endParaRPr lang="en-US" altLang="ja-JP"/>
          </a:p>
        </p:txBody>
      </p:sp>
      <p:sp>
        <p:nvSpPr>
          <p:cNvPr id="6"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7" name="テキスト ボックス 6">
            <a:extLst>
              <a:ext uri="{FF2B5EF4-FFF2-40B4-BE49-F238E27FC236}">
                <a16:creationId xmlns:a16="http://schemas.microsoft.com/office/drawing/2014/main" id="{262011BF-F91A-4C46-BEF7-1F0FD2F661EB}"/>
              </a:ext>
            </a:extLst>
          </p:cNvPr>
          <p:cNvSpPr txBox="1"/>
          <p:nvPr/>
        </p:nvSpPr>
        <p:spPr>
          <a:xfrm>
            <a:off x="4139952" y="5013176"/>
            <a:ext cx="4548336" cy="707886"/>
          </a:xfrm>
          <a:prstGeom prst="rect">
            <a:avLst/>
          </a:prstGeom>
          <a:noFill/>
        </p:spPr>
        <p:txBody>
          <a:bodyPr wrap="square" rtlCol="0">
            <a:spAutoFit/>
          </a:bodyPr>
          <a:lstStyle/>
          <a:p>
            <a:pPr algn="r"/>
            <a:r>
              <a:rPr lang="ja-JP" altLang="en-US" sz="2000" dirty="0">
                <a:latin typeface="UD デジタル 教科書体 N" panose="02020400000000000000" pitchFamily="17" charset="-128"/>
                <a:ea typeface="UD デジタル 教科書体 N" panose="02020400000000000000" pitchFamily="17" charset="-128"/>
              </a:rPr>
              <a:t>郡山市障がい者基幹相談支援センター</a:t>
            </a:r>
            <a:endParaRPr lang="en-US" altLang="ja-JP" sz="2000" dirty="0">
              <a:latin typeface="UD デジタル 教科書体 N" panose="02020400000000000000" pitchFamily="17" charset="-128"/>
              <a:ea typeface="UD デジタル 教科書体 N" panose="02020400000000000000" pitchFamily="17" charset="-128"/>
            </a:endParaRPr>
          </a:p>
          <a:p>
            <a:pPr algn="r"/>
            <a:r>
              <a:rPr kumimoji="1" lang="ja-JP" altLang="en-US" sz="2000" dirty="0">
                <a:latin typeface="UD デジタル 教科書体 N" panose="02020400000000000000" pitchFamily="17" charset="-128"/>
                <a:ea typeface="UD デジタル 教科書体 N" panose="02020400000000000000" pitchFamily="17" charset="-128"/>
              </a:rPr>
              <a:t>佐藤　清一郎</a:t>
            </a:r>
            <a:endParaRPr kumimoji="1" lang="en-US" altLang="ja-JP" sz="2000" dirty="0">
              <a:latin typeface="UD デジタル 教科書体 N" panose="02020400000000000000" pitchFamily="17" charset="-128"/>
              <a:ea typeface="UD デジタル 教科書体 N" panose="02020400000000000000" pitchFamily="17" charset="-128"/>
            </a:endParaRPr>
          </a:p>
        </p:txBody>
      </p:sp>
      <p:sp>
        <p:nvSpPr>
          <p:cNvPr id="8" name="テキスト ボックス 7">
            <a:extLst>
              <a:ext uri="{FF2B5EF4-FFF2-40B4-BE49-F238E27FC236}">
                <a16:creationId xmlns:a16="http://schemas.microsoft.com/office/drawing/2014/main" id="{E9E73B60-BF7A-7C47-9570-F45FE744E16D}"/>
              </a:ext>
            </a:extLst>
          </p:cNvPr>
          <p:cNvSpPr txBox="1"/>
          <p:nvPr/>
        </p:nvSpPr>
        <p:spPr>
          <a:xfrm>
            <a:off x="6633029" y="464457"/>
            <a:ext cx="184731" cy="369332"/>
          </a:xfrm>
          <a:prstGeom prst="rect">
            <a:avLst/>
          </a:prstGeom>
          <a:noFill/>
        </p:spPr>
        <p:txBody>
          <a:bodyPr wrap="none" rtlCol="0">
            <a:spAutoFit/>
          </a:bodyPr>
          <a:lstStyle/>
          <a:p>
            <a:endParaRPr kumimoji="1" lang="ja-JP" altLang="en-US" dirty="0"/>
          </a:p>
        </p:txBody>
      </p:sp>
      <p:sp>
        <p:nvSpPr>
          <p:cNvPr id="3" name="正方形/長方形 2">
            <a:extLst>
              <a:ext uri="{FF2B5EF4-FFF2-40B4-BE49-F238E27FC236}">
                <a16:creationId xmlns:a16="http://schemas.microsoft.com/office/drawing/2014/main" id="{9B839ACE-3A39-625D-367B-A18089CC1D45}"/>
              </a:ext>
            </a:extLst>
          </p:cNvPr>
          <p:cNvSpPr/>
          <p:nvPr/>
        </p:nvSpPr>
        <p:spPr>
          <a:xfrm>
            <a:off x="5076056" y="188640"/>
            <a:ext cx="3744416" cy="47625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kumimoji="1" lang="ja-JP" altLang="en-US" dirty="0">
                <a:latin typeface="UD デジタル 教科書体 N" panose="02020400000000000000" pitchFamily="17" charset="-128"/>
                <a:ea typeface="UD デジタル 教科書体 N" panose="02020400000000000000" pitchFamily="17" charset="-128"/>
              </a:rPr>
              <a:t>令和</a:t>
            </a:r>
            <a:r>
              <a:rPr lang="ja-JP" altLang="en-US" dirty="0">
                <a:latin typeface="UD デジタル 教科書体 N" panose="02020400000000000000" pitchFamily="17" charset="-128"/>
                <a:ea typeface="UD デジタル 教科書体 N" panose="02020400000000000000" pitchFamily="17" charset="-128"/>
              </a:rPr>
              <a:t>７</a:t>
            </a:r>
            <a:r>
              <a:rPr kumimoji="1" lang="ja-JP" altLang="en-US" dirty="0">
                <a:latin typeface="UD デジタル 教科書体 N" panose="02020400000000000000" pitchFamily="17" charset="-128"/>
                <a:ea typeface="UD デジタル 教科書体 N" panose="02020400000000000000" pitchFamily="17" charset="-128"/>
              </a:rPr>
              <a:t>年７月１１日（金）</a:t>
            </a:r>
          </a:p>
        </p:txBody>
      </p:sp>
    </p:spTree>
    <p:extLst>
      <p:ext uri="{BB962C8B-B14F-4D97-AF65-F5344CB8AC3E}">
        <p14:creationId xmlns:p14="http://schemas.microsoft.com/office/powerpoint/2010/main" val="1240237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C204AE-9F3F-4D97-A231-016FE7C23D6A}"/>
              </a:ext>
            </a:extLst>
          </p:cNvPr>
          <p:cNvSpPr>
            <a:spLocks noGrp="1"/>
          </p:cNvSpPr>
          <p:nvPr>
            <p:ph type="title"/>
          </p:nvPr>
        </p:nvSpPr>
        <p:spPr>
          <a:xfrm>
            <a:off x="251520" y="274638"/>
            <a:ext cx="8568952" cy="1143000"/>
          </a:xfrm>
        </p:spPr>
        <p:txBody>
          <a:bodyPr/>
          <a:lstStyle/>
          <a:p>
            <a:r>
              <a:rPr kumimoji="1" lang="ja-JP" altLang="en-US" sz="3600" dirty="0">
                <a:latin typeface="UD デジタル 教科書体 N" panose="02020400000000000000" pitchFamily="17" charset="-128"/>
                <a:ea typeface="UD デジタル 教科書体 N" panose="02020400000000000000" pitchFamily="17" charset="-128"/>
              </a:rPr>
              <a:t>地域共生社会と地域包括ケアシステム</a:t>
            </a:r>
          </a:p>
        </p:txBody>
      </p:sp>
      <p:sp>
        <p:nvSpPr>
          <p:cNvPr id="3" name="コンテンツ プレースホルダー 2">
            <a:extLst>
              <a:ext uri="{FF2B5EF4-FFF2-40B4-BE49-F238E27FC236}">
                <a16:creationId xmlns:a16="http://schemas.microsoft.com/office/drawing/2014/main" id="{53CCA65C-407C-471F-8C92-53273FE76A7B}"/>
              </a:ext>
            </a:extLst>
          </p:cNvPr>
          <p:cNvSpPr>
            <a:spLocks noGrp="1"/>
          </p:cNvSpPr>
          <p:nvPr>
            <p:ph idx="1"/>
          </p:nvPr>
        </p:nvSpPr>
        <p:spPr>
          <a:xfrm>
            <a:off x="363355" y="1484784"/>
            <a:ext cx="8435280" cy="4525963"/>
          </a:xfrm>
        </p:spPr>
        <p:txBody>
          <a:bodyPr/>
          <a:lstStyle/>
          <a:p>
            <a:r>
              <a:rPr kumimoji="1" lang="ja-JP" altLang="en-US" sz="2800" dirty="0">
                <a:latin typeface="UD デジタル 教科書体 N" panose="02020400000000000000" pitchFamily="17" charset="-128"/>
                <a:ea typeface="UD デジタル 教科書体 N" panose="02020400000000000000" pitchFamily="17" charset="-128"/>
              </a:rPr>
              <a:t>地域包括ケアは介護保険制度改正の流れのなかから</a:t>
            </a:r>
            <a:endParaRPr kumimoji="1" lang="en-US" altLang="ja-JP" sz="2800" dirty="0">
              <a:latin typeface="UD デジタル 教科書体 N" panose="02020400000000000000" pitchFamily="17" charset="-128"/>
              <a:ea typeface="UD デジタル 教科書体 N" panose="02020400000000000000" pitchFamily="17" charset="-128"/>
            </a:endParaRPr>
          </a:p>
          <a:p>
            <a:pPr marL="0" indent="0">
              <a:buNone/>
            </a:pPr>
            <a:endParaRPr kumimoji="1" lang="en-US" altLang="ja-JP" sz="2800" dirty="0">
              <a:latin typeface="UD デジタル 教科書体 N" panose="02020400000000000000" pitchFamily="17" charset="-128"/>
              <a:ea typeface="UD デジタル 教科書体 N" panose="02020400000000000000" pitchFamily="17" charset="-128"/>
            </a:endParaRPr>
          </a:p>
          <a:p>
            <a:r>
              <a:rPr kumimoji="1" lang="ja-JP" altLang="en-US" sz="2800" dirty="0">
                <a:latin typeface="UD デジタル 教科書体 N" panose="02020400000000000000" pitchFamily="17" charset="-128"/>
                <a:ea typeface="UD デジタル 教科書体 N" panose="02020400000000000000" pitchFamily="17" charset="-128"/>
              </a:rPr>
              <a:t>地域共生社会は「ニッポン一億総活躍プラン」の流れのなかから</a:t>
            </a:r>
            <a:endParaRPr kumimoji="1" lang="en-US" altLang="ja-JP" sz="2800" dirty="0">
              <a:latin typeface="UD デジタル 教科書体 N" panose="02020400000000000000" pitchFamily="17" charset="-128"/>
              <a:ea typeface="UD デジタル 教科書体 N" panose="02020400000000000000" pitchFamily="17" charset="-128"/>
            </a:endParaRPr>
          </a:p>
          <a:p>
            <a:endParaRPr kumimoji="1" lang="en-US" altLang="ja-JP" sz="2800" dirty="0">
              <a:latin typeface="UD デジタル 教科書体 N" panose="02020400000000000000" pitchFamily="17" charset="-128"/>
              <a:ea typeface="UD デジタル 教科書体 N" panose="02020400000000000000" pitchFamily="17" charset="-128"/>
            </a:endParaRPr>
          </a:p>
          <a:p>
            <a:r>
              <a:rPr kumimoji="1" lang="ja-JP" altLang="en-US" sz="2800" dirty="0">
                <a:latin typeface="UD デジタル 教科書体 N" panose="02020400000000000000" pitchFamily="17" charset="-128"/>
                <a:ea typeface="UD デジタル 教科書体 N" panose="02020400000000000000" pitchFamily="17" charset="-128"/>
              </a:rPr>
              <a:t>包括的支援体制は、「多職種・多機関連携」</a:t>
            </a:r>
            <a:endParaRPr kumimoji="1" lang="en-US" altLang="ja-JP" sz="2800" dirty="0">
              <a:latin typeface="UD デジタル 教科書体 N" panose="02020400000000000000" pitchFamily="17" charset="-128"/>
              <a:ea typeface="UD デジタル 教科書体 N" panose="02020400000000000000" pitchFamily="17" charset="-128"/>
            </a:endParaRPr>
          </a:p>
          <a:p>
            <a:pPr marL="0" indent="0">
              <a:buNone/>
            </a:pPr>
            <a:r>
              <a:rPr lang="en-US" altLang="ja-JP" sz="2800" dirty="0">
                <a:latin typeface="UD デジタル 教科書体 N" panose="02020400000000000000" pitchFamily="17" charset="-128"/>
                <a:ea typeface="UD デジタル 教科書体 N" panose="02020400000000000000" pitchFamily="17" charset="-128"/>
              </a:rPr>
              <a:t> </a:t>
            </a:r>
            <a:r>
              <a:rPr kumimoji="1" lang="ja-JP" altLang="en-US" sz="2800" dirty="0">
                <a:latin typeface="UD デジタル 教科書体 N" panose="02020400000000000000" pitchFamily="17" charset="-128"/>
                <a:ea typeface="UD デジタル 教科書体 N" panose="02020400000000000000" pitchFamily="17" charset="-128"/>
              </a:rPr>
              <a:t>「相談支援の構造化」「ソーシャルワーク機能の明確化」がキーワード</a:t>
            </a:r>
            <a:endParaRPr kumimoji="1" lang="en-US" altLang="ja-JP" sz="2800" dirty="0">
              <a:latin typeface="UD デジタル 教科書体 N" panose="02020400000000000000" pitchFamily="17" charset="-128"/>
              <a:ea typeface="UD デジタル 教科書体 N" panose="02020400000000000000" pitchFamily="17" charset="-128"/>
            </a:endParaRPr>
          </a:p>
          <a:p>
            <a:endParaRPr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B24C6B18-8BDC-4586-849B-1C0D42524B1A}"/>
              </a:ext>
            </a:extLst>
          </p:cNvPr>
          <p:cNvSpPr>
            <a:spLocks noGrp="1"/>
          </p:cNvSpPr>
          <p:nvPr>
            <p:ph type="sldNum" sz="quarter" idx="12"/>
          </p:nvPr>
        </p:nvSpPr>
        <p:spPr>
          <a:xfrm>
            <a:off x="7010400" y="6564219"/>
            <a:ext cx="2133600" cy="476250"/>
          </a:xfrm>
        </p:spPr>
        <p:txBody>
          <a:bodyPr/>
          <a:lstStyle/>
          <a:p>
            <a:pPr>
              <a:defRPr/>
            </a:pPr>
            <a:fld id="{804D6B79-3AEB-42FE-A736-A41F7AEA0445}" type="slidenum">
              <a:rPr lang="en-US" altLang="ja-JP" smtClean="0"/>
              <a:pPr>
                <a:defRPr/>
              </a:pPr>
              <a:t>10</a:t>
            </a:fld>
            <a:endParaRPr lang="en-US" altLang="ja-JP"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18108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地域共生社会</a:t>
            </a:r>
            <a:r>
              <a:rPr kumimoji="1" lang="ja-JP" altLang="en-US" dirty="0" err="1"/>
              <a:t>、、、</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
        <p:nvSpPr>
          <p:cNvPr id="4"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5" name="スライド番号プレースホルダー 4"/>
          <p:cNvSpPr>
            <a:spLocks noGrp="1"/>
          </p:cNvSpPr>
          <p:nvPr>
            <p:ph type="sldNum" sz="quarter" idx="12"/>
          </p:nvPr>
        </p:nvSpPr>
        <p:spPr>
          <a:xfrm>
            <a:off x="6948264" y="6473825"/>
            <a:ext cx="2133600" cy="476250"/>
          </a:xfrm>
        </p:spPr>
        <p:txBody>
          <a:bodyPr/>
          <a:lstStyle/>
          <a:p>
            <a:pPr>
              <a:defRPr/>
            </a:pPr>
            <a:fld id="{804D6B79-3AEB-42FE-A736-A41F7AEA0445}" type="slidenum">
              <a:rPr lang="en-US" altLang="ja-JP" smtClean="0"/>
              <a:pPr>
                <a:defRPr/>
              </a:pPr>
              <a:t>11</a:t>
            </a:fld>
            <a:endParaRPr lang="en-US" altLang="ja-JP" dirty="0"/>
          </a:p>
        </p:txBody>
      </p:sp>
      <p:pic>
        <p:nvPicPr>
          <p:cNvPr id="6" name="図 5">
            <a:extLst>
              <a:ext uri="{FF2B5EF4-FFF2-40B4-BE49-F238E27FC236}">
                <a16:creationId xmlns:a16="http://schemas.microsoft.com/office/drawing/2014/main" id="{D70806F9-03E4-455B-973B-307A2CAC86AA}"/>
              </a:ext>
            </a:extLst>
          </p:cNvPr>
          <p:cNvPicPr>
            <a:picLocks noChangeAspect="1"/>
          </p:cNvPicPr>
          <p:nvPr/>
        </p:nvPicPr>
        <p:blipFill>
          <a:blip r:embed="rId2"/>
          <a:stretch>
            <a:fillRect/>
          </a:stretch>
        </p:blipFill>
        <p:spPr>
          <a:xfrm>
            <a:off x="0" y="65990"/>
            <a:ext cx="9144000" cy="6225273"/>
          </a:xfrm>
          <a:prstGeom prst="rect">
            <a:avLst/>
          </a:prstGeom>
        </p:spPr>
      </p:pic>
      <p:sp>
        <p:nvSpPr>
          <p:cNvPr id="8" name="正方形/長方形 7">
            <a:extLst>
              <a:ext uri="{FF2B5EF4-FFF2-40B4-BE49-F238E27FC236}">
                <a16:creationId xmlns:a16="http://schemas.microsoft.com/office/drawing/2014/main" id="{BC27EF26-F4AC-4681-A01E-8E930EA3509D}"/>
              </a:ext>
            </a:extLst>
          </p:cNvPr>
          <p:cNvSpPr/>
          <p:nvPr/>
        </p:nvSpPr>
        <p:spPr>
          <a:xfrm>
            <a:off x="0" y="6158133"/>
            <a:ext cx="9252520" cy="253916"/>
          </a:xfrm>
          <a:prstGeom prst="rect">
            <a:avLst/>
          </a:prstGeom>
        </p:spPr>
        <p:txBody>
          <a:bodyPr wrap="square">
            <a:spAutoFit/>
          </a:bodyPr>
          <a:lstStyle/>
          <a:p>
            <a:r>
              <a:rPr lang="en-US" altLang="ja-JP" sz="1050" dirty="0">
                <a:hlinkClick r:id="rId3"/>
              </a:rPr>
              <a:t>https://www.mhlw.go.jp/file/06-Seisakujouhou-12600000-Seisakutoukatsukan/0000184506.pdf</a:t>
            </a:r>
            <a:r>
              <a:rPr lang="ja-JP" altLang="en-US" sz="1050" dirty="0"/>
              <a:t>　「地域共生社会の実現に向けて」厚生労働省より</a:t>
            </a:r>
          </a:p>
        </p:txBody>
      </p:sp>
    </p:spTree>
    <p:extLst>
      <p:ext uri="{BB962C8B-B14F-4D97-AF65-F5344CB8AC3E}">
        <p14:creationId xmlns:p14="http://schemas.microsoft.com/office/powerpoint/2010/main" val="1062695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介護支援net: 「地域共生社会の実現のための社会福祉法等の一部を改正する法律」の公布について（通知）">
            <a:extLst>
              <a:ext uri="{FF2B5EF4-FFF2-40B4-BE49-F238E27FC236}">
                <a16:creationId xmlns:a16="http://schemas.microsoft.com/office/drawing/2014/main" id="{44BDD665-FD3A-1675-7077-BCC2AF390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24" y="1089212"/>
            <a:ext cx="8816398" cy="5647763"/>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4559CD87-F9FA-5644-63D9-3747BF91BB2F}"/>
              </a:ext>
            </a:extLst>
          </p:cNvPr>
          <p:cNvSpPr/>
          <p:nvPr/>
        </p:nvSpPr>
        <p:spPr>
          <a:xfrm>
            <a:off x="605118" y="255494"/>
            <a:ext cx="7974106" cy="71269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dirty="0"/>
              <a:t>重層的支援体制整備事業</a:t>
            </a:r>
          </a:p>
        </p:txBody>
      </p:sp>
    </p:spTree>
    <p:extLst>
      <p:ext uri="{BB962C8B-B14F-4D97-AF65-F5344CB8AC3E}">
        <p14:creationId xmlns:p14="http://schemas.microsoft.com/office/powerpoint/2010/main" val="202923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AD35D1-61BA-44CD-9064-5DA1AA81076C}"/>
              </a:ext>
            </a:extLst>
          </p:cNvPr>
          <p:cNvSpPr>
            <a:spLocks noGrp="1"/>
          </p:cNvSpPr>
          <p:nvPr>
            <p:ph type="title"/>
          </p:nvPr>
        </p:nvSpPr>
        <p:spPr/>
        <p:txBody>
          <a:bodyPr/>
          <a:lstStyle/>
          <a:p>
            <a:r>
              <a:rPr lang="ja-JP" altLang="en-US" dirty="0">
                <a:latin typeface="UD デジタル 教科書体 N" panose="02020400000000000000" pitchFamily="17" charset="-128"/>
                <a:ea typeface="UD デジタル 教科書体 N" panose="02020400000000000000" pitchFamily="17" charset="-128"/>
              </a:rPr>
              <a:t>地域共生社会実現と</a:t>
            </a:r>
            <a:br>
              <a:rPr lang="en-US" altLang="ja-JP" dirty="0">
                <a:latin typeface="UD デジタル 教科書体 N" panose="02020400000000000000" pitchFamily="17" charset="-128"/>
                <a:ea typeface="UD デジタル 教科書体 N" panose="02020400000000000000" pitchFamily="17" charset="-128"/>
              </a:rPr>
            </a:br>
            <a:r>
              <a:rPr lang="ja-JP" altLang="en-US" dirty="0">
                <a:latin typeface="UD デジタル 教科書体 N" panose="02020400000000000000" pitchFamily="17" charset="-128"/>
                <a:ea typeface="UD デジタル 教科書体 N" panose="02020400000000000000" pitchFamily="17" charset="-128"/>
              </a:rPr>
              <a:t>基幹相談支援センター</a:t>
            </a:r>
            <a:endParaRPr kumimoji="1" lang="ja-JP" altLang="en-US" dirty="0">
              <a:latin typeface="UD デジタル 教科書体 N" panose="02020400000000000000" pitchFamily="17" charset="-128"/>
              <a:ea typeface="UD デジタル 教科書体 N" panose="02020400000000000000" pitchFamily="17" charset="-128"/>
            </a:endParaRPr>
          </a:p>
        </p:txBody>
      </p:sp>
      <p:sp>
        <p:nvSpPr>
          <p:cNvPr id="3" name="コンテンツ プレースホルダー 2">
            <a:extLst>
              <a:ext uri="{FF2B5EF4-FFF2-40B4-BE49-F238E27FC236}">
                <a16:creationId xmlns:a16="http://schemas.microsoft.com/office/drawing/2014/main" id="{31E95214-6FC2-457A-8745-4251CB821303}"/>
              </a:ext>
            </a:extLst>
          </p:cNvPr>
          <p:cNvSpPr>
            <a:spLocks noGrp="1"/>
          </p:cNvSpPr>
          <p:nvPr>
            <p:ph idx="1"/>
          </p:nvPr>
        </p:nvSpPr>
        <p:spPr/>
        <p:txBody>
          <a:bodyPr/>
          <a:lstStyle/>
          <a:p>
            <a:r>
              <a:rPr kumimoji="1" lang="ja-JP" altLang="en-US" sz="3600" dirty="0">
                <a:latin typeface="UD デジタル 教科書体 N" panose="02020400000000000000" pitchFamily="17" charset="-128"/>
                <a:ea typeface="UD デジタル 教科書体 N" panose="02020400000000000000" pitchFamily="17" charset="-128"/>
              </a:rPr>
              <a:t>基幹相談支援センターの機能として</a:t>
            </a:r>
            <a:endParaRPr kumimoji="1" lang="en-US" altLang="ja-JP" sz="3600" dirty="0">
              <a:latin typeface="UD デジタル 教科書体 N" panose="02020400000000000000" pitchFamily="17" charset="-128"/>
              <a:ea typeface="UD デジタル 教科書体 N" panose="02020400000000000000" pitchFamily="17" charset="-128"/>
            </a:endParaRPr>
          </a:p>
          <a:p>
            <a:pPr marL="0" indent="0">
              <a:buNone/>
            </a:pPr>
            <a:r>
              <a:rPr kumimoji="1" lang="ja-JP" altLang="en-US" sz="3600" dirty="0">
                <a:latin typeface="UD デジタル 教科書体 N" panose="02020400000000000000" pitchFamily="17" charset="-128"/>
                <a:ea typeface="UD デジタル 教科書体 N" panose="02020400000000000000" pitchFamily="17" charset="-128"/>
              </a:rPr>
              <a:t>①総合相談、専門相談の実施</a:t>
            </a:r>
            <a:endParaRPr kumimoji="1" lang="en-US" altLang="ja-JP" sz="3600" dirty="0">
              <a:latin typeface="UD デジタル 教科書体 N" panose="02020400000000000000" pitchFamily="17" charset="-128"/>
              <a:ea typeface="UD デジタル 教科書体 N" panose="02020400000000000000" pitchFamily="17" charset="-128"/>
            </a:endParaRPr>
          </a:p>
          <a:p>
            <a:pPr marL="0" indent="0">
              <a:buNone/>
            </a:pPr>
            <a:r>
              <a:rPr kumimoji="1" lang="ja-JP" altLang="en-US" sz="3600" dirty="0">
                <a:latin typeface="UD デジタル 教科書体 N" panose="02020400000000000000" pitchFamily="17" charset="-128"/>
                <a:ea typeface="UD デジタル 教科書体 N" panose="02020400000000000000" pitchFamily="17" charset="-128"/>
              </a:rPr>
              <a:t>②地域の相談支援体制の強化の取り</a:t>
            </a:r>
            <a:endParaRPr kumimoji="1" lang="en-US" altLang="ja-JP" sz="3600" dirty="0">
              <a:latin typeface="UD デジタル 教科書体 N" panose="02020400000000000000" pitchFamily="17" charset="-128"/>
              <a:ea typeface="UD デジタル 教科書体 N" panose="02020400000000000000" pitchFamily="17" charset="-128"/>
            </a:endParaRPr>
          </a:p>
          <a:p>
            <a:pPr marL="0" indent="0">
              <a:buNone/>
            </a:pPr>
            <a:r>
              <a:rPr lang="ja-JP" altLang="en-US" sz="3600" dirty="0">
                <a:latin typeface="UD デジタル 教科書体 N" panose="02020400000000000000" pitchFamily="17" charset="-128"/>
                <a:ea typeface="UD デジタル 教科書体 N" panose="02020400000000000000" pitchFamily="17" charset="-128"/>
              </a:rPr>
              <a:t>　</a:t>
            </a:r>
            <a:r>
              <a:rPr kumimoji="1" lang="ja-JP" altLang="en-US" sz="3600" dirty="0">
                <a:latin typeface="UD デジタル 教科書体 N" panose="02020400000000000000" pitchFamily="17" charset="-128"/>
                <a:ea typeface="UD デジタル 教科書体 N" panose="02020400000000000000" pitchFamily="17" charset="-128"/>
              </a:rPr>
              <a:t>組み</a:t>
            </a:r>
            <a:endParaRPr kumimoji="1" lang="en-US" altLang="ja-JP" sz="3600" dirty="0">
              <a:latin typeface="UD デジタル 教科書体 N" panose="02020400000000000000" pitchFamily="17" charset="-128"/>
              <a:ea typeface="UD デジタル 教科書体 N" panose="02020400000000000000" pitchFamily="17" charset="-128"/>
            </a:endParaRPr>
          </a:p>
          <a:p>
            <a:pPr marL="0" indent="0">
              <a:buNone/>
            </a:pPr>
            <a:r>
              <a:rPr kumimoji="1" lang="ja-JP" altLang="en-US" sz="3600" dirty="0">
                <a:latin typeface="UD デジタル 教科書体 N" panose="02020400000000000000" pitchFamily="17" charset="-128"/>
                <a:ea typeface="UD デジタル 教科書体 N" panose="02020400000000000000" pitchFamily="17" charset="-128"/>
              </a:rPr>
              <a:t>③地域移行、地域定着の推進</a:t>
            </a:r>
            <a:endParaRPr kumimoji="1" lang="en-US" altLang="ja-JP" sz="3600" dirty="0">
              <a:latin typeface="UD デジタル 教科書体 N" panose="02020400000000000000" pitchFamily="17" charset="-128"/>
              <a:ea typeface="UD デジタル 教科書体 N" panose="02020400000000000000" pitchFamily="17" charset="-128"/>
            </a:endParaRPr>
          </a:p>
          <a:p>
            <a:pPr marL="0" indent="0">
              <a:buNone/>
            </a:pPr>
            <a:r>
              <a:rPr kumimoji="1" lang="ja-JP" altLang="en-US" sz="3600" dirty="0">
                <a:latin typeface="UD デジタル 教科書体 N" panose="02020400000000000000" pitchFamily="17" charset="-128"/>
                <a:ea typeface="UD デジタル 教科書体 N" panose="02020400000000000000" pitchFamily="17" charset="-128"/>
              </a:rPr>
              <a:t>④権利擁護、虐待防止に必要な取り</a:t>
            </a:r>
            <a:endParaRPr kumimoji="1" lang="en-US" altLang="ja-JP" sz="3600" dirty="0">
              <a:latin typeface="UD デジタル 教科書体 N" panose="02020400000000000000" pitchFamily="17" charset="-128"/>
              <a:ea typeface="UD デジタル 教科書体 N" panose="02020400000000000000" pitchFamily="17" charset="-128"/>
            </a:endParaRPr>
          </a:p>
          <a:p>
            <a:pPr marL="0" indent="0">
              <a:buNone/>
            </a:pPr>
            <a:r>
              <a:rPr kumimoji="1" lang="ja-JP" altLang="en-US" sz="3600" dirty="0">
                <a:latin typeface="UD デジタル 教科書体 N" panose="02020400000000000000" pitchFamily="17" charset="-128"/>
                <a:ea typeface="UD デジタル 教科書体 N" panose="02020400000000000000" pitchFamily="17" charset="-128"/>
              </a:rPr>
              <a:t>　組み</a:t>
            </a:r>
          </a:p>
        </p:txBody>
      </p:sp>
      <p:sp>
        <p:nvSpPr>
          <p:cNvPr id="4" name="スライド番号プレースホルダー 3">
            <a:extLst>
              <a:ext uri="{FF2B5EF4-FFF2-40B4-BE49-F238E27FC236}">
                <a16:creationId xmlns:a16="http://schemas.microsoft.com/office/drawing/2014/main" id="{E8B8AC1A-4749-4392-8844-522D2A358DCE}"/>
              </a:ext>
            </a:extLst>
          </p:cNvPr>
          <p:cNvSpPr>
            <a:spLocks noGrp="1"/>
          </p:cNvSpPr>
          <p:nvPr>
            <p:ph type="sldNum" sz="quarter" idx="12"/>
          </p:nvPr>
        </p:nvSpPr>
        <p:spPr>
          <a:xfrm>
            <a:off x="6948264" y="6507330"/>
            <a:ext cx="2133600" cy="476250"/>
          </a:xfrm>
        </p:spPr>
        <p:txBody>
          <a:bodyPr/>
          <a:lstStyle/>
          <a:p>
            <a:pPr>
              <a:defRPr/>
            </a:pPr>
            <a:fld id="{804D6B79-3AEB-42FE-A736-A41F7AEA0445}" type="slidenum">
              <a:rPr lang="en-US" altLang="ja-JP" smtClean="0"/>
              <a:pPr>
                <a:defRPr/>
              </a:pPr>
              <a:t>13</a:t>
            </a:fld>
            <a:endParaRPr lang="en-US" altLang="ja-JP"/>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731019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4F9FE9-7005-4293-B465-215FE9276C6C}"/>
              </a:ext>
            </a:extLst>
          </p:cNvPr>
          <p:cNvSpPr>
            <a:spLocks noGrp="1"/>
          </p:cNvSpPr>
          <p:nvPr>
            <p:ph type="title"/>
          </p:nvPr>
        </p:nvSpPr>
        <p:spPr/>
        <p:txBody>
          <a:bodyPr/>
          <a:lstStyle/>
          <a:p>
            <a:r>
              <a:rPr kumimoji="1" lang="ja-JP" altLang="en-US" dirty="0">
                <a:latin typeface="UD デジタル 教科書体 N" panose="02020400000000000000" pitchFamily="17" charset="-128"/>
                <a:ea typeface="UD デジタル 教科書体 N" panose="02020400000000000000" pitchFamily="17" charset="-128"/>
              </a:rPr>
              <a:t>地域共生社会実現と</a:t>
            </a:r>
            <a:br>
              <a:rPr kumimoji="1" lang="en-US" altLang="ja-JP" dirty="0">
                <a:latin typeface="UD デジタル 教科書体 N" panose="02020400000000000000" pitchFamily="17" charset="-128"/>
                <a:ea typeface="UD デジタル 教科書体 N" panose="02020400000000000000" pitchFamily="17" charset="-128"/>
              </a:rPr>
            </a:br>
            <a:r>
              <a:rPr kumimoji="1" lang="ja-JP" altLang="en-US" dirty="0">
                <a:latin typeface="UD デジタル 教科書体 N" panose="02020400000000000000" pitchFamily="17" charset="-128"/>
                <a:ea typeface="UD デジタル 教科書体 N" panose="02020400000000000000" pitchFamily="17" charset="-128"/>
              </a:rPr>
              <a:t>基幹相談支援センター</a:t>
            </a:r>
          </a:p>
        </p:txBody>
      </p:sp>
      <p:sp>
        <p:nvSpPr>
          <p:cNvPr id="3" name="コンテンツ プレースホルダー 2">
            <a:extLst>
              <a:ext uri="{FF2B5EF4-FFF2-40B4-BE49-F238E27FC236}">
                <a16:creationId xmlns:a16="http://schemas.microsoft.com/office/drawing/2014/main" id="{C274AE96-5D0A-4F34-AF91-BDD12A015D42}"/>
              </a:ext>
            </a:extLst>
          </p:cNvPr>
          <p:cNvSpPr>
            <a:spLocks noGrp="1"/>
          </p:cNvSpPr>
          <p:nvPr>
            <p:ph idx="1"/>
          </p:nvPr>
        </p:nvSpPr>
        <p:spPr/>
        <p:txBody>
          <a:bodyPr/>
          <a:lstStyle/>
          <a:p>
            <a:r>
              <a:rPr kumimoji="1" lang="ja-JP" altLang="en-US" dirty="0">
                <a:latin typeface="UD デジタル 教科書体 N" panose="02020400000000000000" pitchFamily="17" charset="-128"/>
                <a:ea typeface="UD デジタル 教科書体 N" panose="02020400000000000000" pitchFamily="17" charset="-128"/>
              </a:rPr>
              <a:t>相談支援の重層的な基盤のなかで、地域のニーズキャッチができること</a:t>
            </a:r>
            <a:endParaRPr kumimoji="1" lang="en-US" altLang="ja-JP" dirty="0">
              <a:latin typeface="UD デジタル 教科書体 N" panose="02020400000000000000" pitchFamily="17" charset="-128"/>
              <a:ea typeface="UD デジタル 教科書体 N" panose="02020400000000000000" pitchFamily="17" charset="-128"/>
            </a:endParaRPr>
          </a:p>
          <a:p>
            <a:r>
              <a:rPr kumimoji="1" lang="ja-JP" altLang="en-US" dirty="0">
                <a:latin typeface="UD デジタル 教科書体 N" panose="02020400000000000000" pitchFamily="17" charset="-128"/>
                <a:ea typeface="UD デジタル 教科書体 N" panose="02020400000000000000" pitchFamily="17" charset="-128"/>
              </a:rPr>
              <a:t>包括的相談支援体制を構築するなかで、一人ひとりのさまざまなニーズに対応できる人材を育成できること</a:t>
            </a:r>
            <a:endParaRPr kumimoji="1" lang="en-US" altLang="ja-JP" dirty="0">
              <a:latin typeface="UD デジタル 教科書体 N" panose="02020400000000000000" pitchFamily="17" charset="-128"/>
              <a:ea typeface="UD デジタル 教科書体 N" panose="02020400000000000000" pitchFamily="17" charset="-128"/>
            </a:endParaRPr>
          </a:p>
          <a:p>
            <a:r>
              <a:rPr kumimoji="1" lang="ja-JP" altLang="en-US" dirty="0">
                <a:latin typeface="UD デジタル 教科書体 N" panose="02020400000000000000" pitchFamily="17" charset="-128"/>
                <a:ea typeface="UD デジタル 教科書体 N" panose="02020400000000000000" pitchFamily="17" charset="-128"/>
              </a:rPr>
              <a:t>地域でのさまざま人々や機関などとの有機的な連携体制づくり・・・地域を動かすシステムの構築</a:t>
            </a:r>
            <a:endParaRPr kumimoji="1" lang="en-US" altLang="ja-JP" dirty="0">
              <a:latin typeface="UD デジタル 教科書体 N" panose="02020400000000000000" pitchFamily="17" charset="-128"/>
              <a:ea typeface="UD デジタル 教科書体 N" panose="02020400000000000000" pitchFamily="17" charset="-128"/>
            </a:endParaRPr>
          </a:p>
          <a:p>
            <a:endParaRPr kumimoji="1" lang="ja-JP" altLang="en-US" dirty="0"/>
          </a:p>
        </p:txBody>
      </p:sp>
      <p:sp>
        <p:nvSpPr>
          <p:cNvPr id="4" name="スライド番号プレースホルダー 3">
            <a:extLst>
              <a:ext uri="{FF2B5EF4-FFF2-40B4-BE49-F238E27FC236}">
                <a16:creationId xmlns:a16="http://schemas.microsoft.com/office/drawing/2014/main" id="{B40BC584-BA3F-482C-B89B-4CFEC0227036}"/>
              </a:ext>
            </a:extLst>
          </p:cNvPr>
          <p:cNvSpPr>
            <a:spLocks noGrp="1"/>
          </p:cNvSpPr>
          <p:nvPr>
            <p:ph type="sldNum" sz="quarter" idx="12"/>
          </p:nvPr>
        </p:nvSpPr>
        <p:spPr>
          <a:xfrm>
            <a:off x="6876256" y="6525345"/>
            <a:ext cx="2133600" cy="476250"/>
          </a:xfrm>
        </p:spPr>
        <p:txBody>
          <a:bodyPr/>
          <a:lstStyle/>
          <a:p>
            <a:pPr>
              <a:defRPr/>
            </a:pPr>
            <a:fld id="{804D6B79-3AEB-42FE-A736-A41F7AEA0445}" type="slidenum">
              <a:rPr lang="en-US" altLang="ja-JP" smtClean="0"/>
              <a:pPr>
                <a:defRPr/>
              </a:pPr>
              <a:t>14</a:t>
            </a:fld>
            <a:endParaRPr lang="en-US" altLang="ja-JP"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6173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DFA9C0-34C1-4EC9-B769-F0B59AEFDAE0}"/>
              </a:ext>
            </a:extLst>
          </p:cNvPr>
          <p:cNvSpPr>
            <a:spLocks noGrp="1"/>
          </p:cNvSpPr>
          <p:nvPr>
            <p:ph type="title"/>
          </p:nvPr>
        </p:nvSpPr>
        <p:spPr/>
        <p:txBody>
          <a:bodyPr/>
          <a:lstStyle/>
          <a:p>
            <a:r>
              <a:rPr kumimoji="1" lang="ja-JP" altLang="en-US" dirty="0">
                <a:latin typeface="UD デジタル 教科書体 N" panose="02020400000000000000" pitchFamily="17" charset="-128"/>
                <a:ea typeface="UD デジタル 教科書体 N" panose="02020400000000000000" pitchFamily="17" charset="-128"/>
              </a:rPr>
              <a:t>地域共生社会実現と</a:t>
            </a:r>
            <a:br>
              <a:rPr kumimoji="1" lang="en-US" altLang="ja-JP" dirty="0">
                <a:latin typeface="UD デジタル 教科書体 N" panose="02020400000000000000" pitchFamily="17" charset="-128"/>
                <a:ea typeface="UD デジタル 教科書体 N" panose="02020400000000000000" pitchFamily="17" charset="-128"/>
              </a:rPr>
            </a:br>
            <a:r>
              <a:rPr kumimoji="1" lang="ja-JP" altLang="en-US" dirty="0">
                <a:latin typeface="UD デジタル 教科書体 N" panose="02020400000000000000" pitchFamily="17" charset="-128"/>
                <a:ea typeface="UD デジタル 教科書体 N" panose="02020400000000000000" pitchFamily="17" charset="-128"/>
              </a:rPr>
              <a:t>主任相談支援専門員</a:t>
            </a:r>
          </a:p>
        </p:txBody>
      </p:sp>
      <p:sp>
        <p:nvSpPr>
          <p:cNvPr id="3" name="コンテンツ プレースホルダー 2">
            <a:extLst>
              <a:ext uri="{FF2B5EF4-FFF2-40B4-BE49-F238E27FC236}">
                <a16:creationId xmlns:a16="http://schemas.microsoft.com/office/drawing/2014/main" id="{159F5A8B-648E-4671-A68B-CFE70E9FEC64}"/>
              </a:ext>
            </a:extLst>
          </p:cNvPr>
          <p:cNvSpPr>
            <a:spLocks noGrp="1"/>
          </p:cNvSpPr>
          <p:nvPr>
            <p:ph idx="1"/>
          </p:nvPr>
        </p:nvSpPr>
        <p:spPr/>
        <p:txBody>
          <a:bodyPr/>
          <a:lstStyle/>
          <a:p>
            <a:r>
              <a:rPr kumimoji="1" lang="ja-JP" altLang="en-US" sz="2800" dirty="0">
                <a:latin typeface="UD デジタル 教科書体 N" panose="02020400000000000000" pitchFamily="17" charset="-128"/>
                <a:ea typeface="UD デジタル 教科書体 N" panose="02020400000000000000" pitchFamily="17" charset="-128"/>
              </a:rPr>
              <a:t>主任相談支援専門員の役割として</a:t>
            </a:r>
            <a:endParaRPr kumimoji="1" lang="en-US" altLang="ja-JP" sz="2800" dirty="0">
              <a:latin typeface="UD デジタル 教科書体 N" panose="02020400000000000000" pitchFamily="17" charset="-128"/>
              <a:ea typeface="UD デジタル 教科書体 N" panose="02020400000000000000" pitchFamily="17" charset="-128"/>
            </a:endParaRPr>
          </a:p>
          <a:p>
            <a:pPr marL="0" indent="0">
              <a:buNone/>
            </a:pPr>
            <a:r>
              <a:rPr kumimoji="1" lang="ja-JP" altLang="en-US" sz="2800" dirty="0">
                <a:latin typeface="UD デジタル 教科書体 N" panose="02020400000000000000" pitchFamily="17" charset="-128"/>
                <a:ea typeface="UD デジタル 教科書体 N" panose="02020400000000000000" pitchFamily="17" charset="-128"/>
              </a:rPr>
              <a:t>①中立公正（利用者中心）による業務指針</a:t>
            </a:r>
            <a:endParaRPr kumimoji="1" lang="en-US" altLang="ja-JP" sz="2800" dirty="0">
              <a:latin typeface="UD デジタル 教科書体 N" panose="02020400000000000000" pitchFamily="17" charset="-128"/>
              <a:ea typeface="UD デジタル 教科書体 N" panose="02020400000000000000" pitchFamily="17" charset="-128"/>
            </a:endParaRPr>
          </a:p>
          <a:p>
            <a:pPr marL="0" indent="0">
              <a:buNone/>
            </a:pPr>
            <a:r>
              <a:rPr kumimoji="1" lang="ja-JP" altLang="en-US" sz="2800" dirty="0">
                <a:latin typeface="UD デジタル 教科書体 N" panose="02020400000000000000" pitchFamily="17" charset="-128"/>
                <a:ea typeface="UD デジタル 教科書体 N" panose="02020400000000000000" pitchFamily="17" charset="-128"/>
              </a:rPr>
              <a:t>②基本相談支援を実施する能力を基盤にし、</a:t>
            </a:r>
            <a:endParaRPr kumimoji="1" lang="en-US" altLang="ja-JP" sz="2800" dirty="0">
              <a:latin typeface="UD デジタル 教科書体 N" panose="02020400000000000000" pitchFamily="17" charset="-128"/>
              <a:ea typeface="UD デジタル 教科書体 N" panose="02020400000000000000" pitchFamily="17" charset="-128"/>
            </a:endParaRPr>
          </a:p>
          <a:p>
            <a:pPr marL="0" indent="0">
              <a:buNone/>
            </a:pPr>
            <a:r>
              <a:rPr kumimoji="1" lang="ja-JP" altLang="en-US" sz="2800" dirty="0">
                <a:latin typeface="UD デジタル 教科書体 N" panose="02020400000000000000" pitchFamily="17" charset="-128"/>
                <a:ea typeface="UD デジタル 教科書体 N" panose="02020400000000000000" pitchFamily="17" charset="-128"/>
              </a:rPr>
              <a:t>　適切なサービス等利用計画案を作成する</a:t>
            </a:r>
            <a:endParaRPr kumimoji="1" lang="en-US" altLang="ja-JP" sz="2800" dirty="0">
              <a:latin typeface="UD デジタル 教科書体 N" panose="02020400000000000000" pitchFamily="17" charset="-128"/>
              <a:ea typeface="UD デジタル 教科書体 N" panose="02020400000000000000" pitchFamily="17" charset="-128"/>
            </a:endParaRPr>
          </a:p>
          <a:p>
            <a:pPr marL="0" indent="0">
              <a:buNone/>
            </a:pPr>
            <a:r>
              <a:rPr kumimoji="1" lang="ja-JP" altLang="en-US" sz="2800" dirty="0">
                <a:latin typeface="UD デジタル 教科書体 N" panose="02020400000000000000" pitchFamily="17" charset="-128"/>
                <a:ea typeface="UD デジタル 教科書体 N" panose="02020400000000000000" pitchFamily="17" charset="-128"/>
              </a:rPr>
              <a:t>　現場での実地教育を行う</a:t>
            </a:r>
            <a:endParaRPr kumimoji="1" lang="en-US" altLang="ja-JP" sz="2800" dirty="0">
              <a:latin typeface="UD デジタル 教科書体 N" panose="02020400000000000000" pitchFamily="17" charset="-128"/>
              <a:ea typeface="UD デジタル 教科書体 N" panose="02020400000000000000" pitchFamily="17" charset="-128"/>
            </a:endParaRPr>
          </a:p>
          <a:p>
            <a:pPr marL="0" indent="0">
              <a:buNone/>
            </a:pPr>
            <a:r>
              <a:rPr kumimoji="1" lang="ja-JP" altLang="en-US" sz="2800" dirty="0">
                <a:latin typeface="UD デジタル 教科書体 N" panose="02020400000000000000" pitchFamily="17" charset="-128"/>
                <a:ea typeface="UD デジタル 教科書体 N" panose="02020400000000000000" pitchFamily="17" charset="-128"/>
              </a:rPr>
              <a:t>→初任者や現任者の実習の受け入れも</a:t>
            </a:r>
            <a:endParaRPr kumimoji="1" lang="en-US" altLang="ja-JP" sz="2800" dirty="0">
              <a:latin typeface="UD デジタル 教科書体 N" panose="02020400000000000000" pitchFamily="17" charset="-128"/>
              <a:ea typeface="UD デジタル 教科書体 N" panose="02020400000000000000" pitchFamily="17" charset="-128"/>
            </a:endParaRPr>
          </a:p>
          <a:p>
            <a:pPr marL="0" indent="0">
              <a:buNone/>
            </a:pPr>
            <a:r>
              <a:rPr kumimoji="1" lang="ja-JP" altLang="en-US" sz="2800" dirty="0">
                <a:latin typeface="UD デジタル 教科書体 N" panose="02020400000000000000" pitchFamily="17" charset="-128"/>
                <a:ea typeface="UD デジタル 教科書体 N" panose="02020400000000000000" pitchFamily="17" charset="-128"/>
              </a:rPr>
              <a:t>③要望苦情に対する解決への取り組み</a:t>
            </a:r>
            <a:endParaRPr kumimoji="1" lang="en-US" altLang="ja-JP" sz="2800" dirty="0">
              <a:latin typeface="UD デジタル 教科書体 N" panose="02020400000000000000" pitchFamily="17" charset="-128"/>
              <a:ea typeface="UD デジタル 教科書体 N" panose="02020400000000000000" pitchFamily="17" charset="-128"/>
            </a:endParaRPr>
          </a:p>
          <a:p>
            <a:pPr marL="0" indent="0">
              <a:buNone/>
            </a:pPr>
            <a:r>
              <a:rPr kumimoji="1" lang="ja-JP" altLang="en-US" sz="2800" dirty="0">
                <a:latin typeface="UD デジタル 教科書体 N" panose="02020400000000000000" pitchFamily="17" charset="-128"/>
                <a:ea typeface="UD デジタル 教科書体 N" panose="02020400000000000000" pitchFamily="17" charset="-128"/>
              </a:rPr>
              <a:t>④相談支援体制の強化と地域づくりの推進役</a:t>
            </a:r>
          </a:p>
        </p:txBody>
      </p:sp>
      <p:sp>
        <p:nvSpPr>
          <p:cNvPr id="4" name="スライド番号プレースホルダー 3">
            <a:extLst>
              <a:ext uri="{FF2B5EF4-FFF2-40B4-BE49-F238E27FC236}">
                <a16:creationId xmlns:a16="http://schemas.microsoft.com/office/drawing/2014/main" id="{8E8DED75-02E7-49CA-8EE8-CE396E3E865C}"/>
              </a:ext>
            </a:extLst>
          </p:cNvPr>
          <p:cNvSpPr>
            <a:spLocks noGrp="1"/>
          </p:cNvSpPr>
          <p:nvPr>
            <p:ph type="sldNum" sz="quarter" idx="12"/>
          </p:nvPr>
        </p:nvSpPr>
        <p:spPr>
          <a:xfrm>
            <a:off x="6982188" y="6525345"/>
            <a:ext cx="2133600" cy="476250"/>
          </a:xfrm>
        </p:spPr>
        <p:txBody>
          <a:bodyPr/>
          <a:lstStyle/>
          <a:p>
            <a:pPr>
              <a:defRPr/>
            </a:pPr>
            <a:fld id="{804D6B79-3AEB-42FE-A736-A41F7AEA0445}" type="slidenum">
              <a:rPr lang="en-US" altLang="ja-JP" smtClean="0"/>
              <a:pPr>
                <a:defRPr/>
              </a:pPr>
              <a:t>15</a:t>
            </a:fld>
            <a:endParaRPr lang="en-US" altLang="ja-JP"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631037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15EA58-5A9A-40EA-9295-A828813666F1}"/>
              </a:ext>
            </a:extLst>
          </p:cNvPr>
          <p:cNvSpPr>
            <a:spLocks noGrp="1"/>
          </p:cNvSpPr>
          <p:nvPr>
            <p:ph type="title"/>
          </p:nvPr>
        </p:nvSpPr>
        <p:spPr/>
        <p:txBody>
          <a:bodyPr/>
          <a:lstStyle/>
          <a:p>
            <a:r>
              <a:rPr lang="ja-JP" altLang="en-US" dirty="0">
                <a:latin typeface="UD デジタル 教科書体 N" panose="02020400000000000000" pitchFamily="17" charset="-128"/>
                <a:ea typeface="UD デジタル 教科書体 N" panose="02020400000000000000" pitchFamily="17" charset="-128"/>
              </a:rPr>
              <a:t>地域共生社会実現と</a:t>
            </a:r>
            <a:br>
              <a:rPr lang="en-US" altLang="ja-JP" dirty="0">
                <a:latin typeface="UD デジタル 教科書体 N" panose="02020400000000000000" pitchFamily="17" charset="-128"/>
                <a:ea typeface="UD デジタル 教科書体 N" panose="02020400000000000000" pitchFamily="17" charset="-128"/>
              </a:rPr>
            </a:br>
            <a:r>
              <a:rPr lang="ja-JP" altLang="en-US" dirty="0">
                <a:latin typeface="UD デジタル 教科書体 N" panose="02020400000000000000" pitchFamily="17" charset="-128"/>
                <a:ea typeface="UD デジタル 教科書体 N" panose="02020400000000000000" pitchFamily="17" charset="-128"/>
              </a:rPr>
              <a:t>主任相談支援専門員</a:t>
            </a:r>
            <a:endParaRPr kumimoji="1" lang="ja-JP" altLang="en-US" dirty="0">
              <a:latin typeface="UD デジタル 教科書体 N" panose="02020400000000000000" pitchFamily="17" charset="-128"/>
              <a:ea typeface="UD デジタル 教科書体 N" panose="02020400000000000000" pitchFamily="17" charset="-128"/>
            </a:endParaRPr>
          </a:p>
        </p:txBody>
      </p:sp>
      <p:sp>
        <p:nvSpPr>
          <p:cNvPr id="3" name="コンテンツ プレースホルダー 2">
            <a:extLst>
              <a:ext uri="{FF2B5EF4-FFF2-40B4-BE49-F238E27FC236}">
                <a16:creationId xmlns:a16="http://schemas.microsoft.com/office/drawing/2014/main" id="{280338E9-7F10-42C0-9CF2-3960E8E283ED}"/>
              </a:ext>
            </a:extLst>
          </p:cNvPr>
          <p:cNvSpPr>
            <a:spLocks noGrp="1"/>
          </p:cNvSpPr>
          <p:nvPr>
            <p:ph idx="1"/>
          </p:nvPr>
        </p:nvSpPr>
        <p:spPr/>
        <p:txBody>
          <a:bodyPr/>
          <a:lstStyle/>
          <a:p>
            <a:pPr marL="0" indent="0">
              <a:buNone/>
            </a:pPr>
            <a:r>
              <a:rPr kumimoji="1" lang="ja-JP" altLang="en-US" dirty="0">
                <a:latin typeface="UD デジタル 教科書体 N" panose="02020400000000000000" pitchFamily="17" charset="-128"/>
                <a:ea typeface="UD デジタル 教科書体 N" panose="02020400000000000000" pitchFamily="17" charset="-128"/>
              </a:rPr>
              <a:t>地域力強化検討会でのまとめと照らして</a:t>
            </a:r>
            <a:endParaRPr kumimoji="1" lang="en-US" altLang="ja-JP" dirty="0">
              <a:latin typeface="UD デジタル 教科書体 N" panose="02020400000000000000" pitchFamily="17" charset="-128"/>
              <a:ea typeface="UD デジタル 教科書体 N" panose="02020400000000000000" pitchFamily="17" charset="-128"/>
            </a:endParaRPr>
          </a:p>
          <a:p>
            <a:pPr marL="0" indent="0">
              <a:buNone/>
            </a:pPr>
            <a:r>
              <a:rPr kumimoji="1" lang="ja-JP" altLang="en-US" dirty="0">
                <a:latin typeface="UD デジタル 教科書体 N" panose="02020400000000000000" pitchFamily="17" charset="-128"/>
                <a:ea typeface="UD デジタル 教科書体 N" panose="02020400000000000000" pitchFamily="17" charset="-128"/>
              </a:rPr>
              <a:t>「ソーシャルワーク機能」をあげると</a:t>
            </a:r>
            <a:endParaRPr kumimoji="1" lang="en-US" altLang="ja-JP" dirty="0">
              <a:latin typeface="UD デジタル 教科書体 N" panose="02020400000000000000" pitchFamily="17" charset="-128"/>
              <a:ea typeface="UD デジタル 教科書体 N" panose="02020400000000000000" pitchFamily="17" charset="-128"/>
            </a:endParaRPr>
          </a:p>
          <a:p>
            <a:pPr marL="0" indent="0">
              <a:buNone/>
            </a:pPr>
            <a:r>
              <a:rPr kumimoji="1" lang="ja-JP" altLang="en-US" dirty="0">
                <a:latin typeface="UD デジタル 教科書体 N" panose="02020400000000000000" pitchFamily="17" charset="-128"/>
                <a:ea typeface="UD デジタル 教科書体 N" panose="02020400000000000000" pitchFamily="17" charset="-128"/>
              </a:rPr>
              <a:t>①制度横断的な知識を有すること</a:t>
            </a:r>
            <a:endParaRPr kumimoji="1" lang="en-US" altLang="ja-JP" dirty="0">
              <a:latin typeface="UD デジタル 教科書体 N" panose="02020400000000000000" pitchFamily="17" charset="-128"/>
              <a:ea typeface="UD デジタル 教科書体 N" panose="02020400000000000000" pitchFamily="17" charset="-128"/>
            </a:endParaRPr>
          </a:p>
          <a:p>
            <a:pPr marL="0" indent="0">
              <a:buNone/>
            </a:pPr>
            <a:r>
              <a:rPr kumimoji="1" lang="ja-JP" altLang="en-US" dirty="0">
                <a:latin typeface="UD デジタル 教科書体 N" panose="02020400000000000000" pitchFamily="17" charset="-128"/>
                <a:ea typeface="UD デジタル 教科書体 N" panose="02020400000000000000" pitchFamily="17" charset="-128"/>
              </a:rPr>
              <a:t>②アセスメントの力</a:t>
            </a:r>
            <a:endParaRPr kumimoji="1" lang="en-US" altLang="ja-JP" dirty="0">
              <a:latin typeface="UD デジタル 教科書体 N" panose="02020400000000000000" pitchFamily="17" charset="-128"/>
              <a:ea typeface="UD デジタル 教科書体 N" panose="02020400000000000000" pitchFamily="17" charset="-128"/>
            </a:endParaRPr>
          </a:p>
          <a:p>
            <a:pPr marL="0" indent="0">
              <a:buNone/>
            </a:pPr>
            <a:r>
              <a:rPr kumimoji="1" lang="ja-JP" altLang="en-US" dirty="0">
                <a:latin typeface="UD デジタル 教科書体 N" panose="02020400000000000000" pitchFamily="17" charset="-128"/>
                <a:ea typeface="UD デジタル 教科書体 N" panose="02020400000000000000" pitchFamily="17" charset="-128"/>
              </a:rPr>
              <a:t>③支援計画の立案・評価</a:t>
            </a:r>
            <a:endParaRPr kumimoji="1" lang="en-US" altLang="ja-JP" dirty="0">
              <a:latin typeface="UD デジタル 教科書体 N" panose="02020400000000000000" pitchFamily="17" charset="-128"/>
              <a:ea typeface="UD デジタル 教科書体 N" panose="02020400000000000000" pitchFamily="17" charset="-128"/>
            </a:endParaRPr>
          </a:p>
          <a:p>
            <a:pPr marL="0" indent="0">
              <a:buNone/>
            </a:pPr>
            <a:r>
              <a:rPr kumimoji="1" lang="ja-JP" altLang="en-US" dirty="0">
                <a:latin typeface="UD デジタル 教科書体 N" panose="02020400000000000000" pitchFamily="17" charset="-128"/>
                <a:ea typeface="UD デジタル 教科書体 N" panose="02020400000000000000" pitchFamily="17" charset="-128"/>
              </a:rPr>
              <a:t>④関係者の連携・調整</a:t>
            </a:r>
            <a:endParaRPr kumimoji="1" lang="en-US" altLang="ja-JP" dirty="0">
              <a:latin typeface="UD デジタル 教科書体 N" panose="02020400000000000000" pitchFamily="17" charset="-128"/>
              <a:ea typeface="UD デジタル 教科書体 N" panose="02020400000000000000" pitchFamily="17" charset="-128"/>
            </a:endParaRPr>
          </a:p>
          <a:p>
            <a:pPr marL="0" indent="0">
              <a:buNone/>
            </a:pPr>
            <a:r>
              <a:rPr kumimoji="1" lang="ja-JP" altLang="en-US" dirty="0">
                <a:latin typeface="UD デジタル 教科書体 N" panose="02020400000000000000" pitchFamily="17" charset="-128"/>
                <a:ea typeface="UD デジタル 教科書体 N" panose="02020400000000000000" pitchFamily="17" charset="-128"/>
              </a:rPr>
              <a:t>⑤社会資源開発ができるような包括的な</a:t>
            </a:r>
            <a:endParaRPr kumimoji="1" lang="en-US" altLang="ja-JP" dirty="0">
              <a:latin typeface="UD デジタル 教科書体 N" panose="02020400000000000000" pitchFamily="17" charset="-128"/>
              <a:ea typeface="UD デジタル 教科書体 N" panose="02020400000000000000" pitchFamily="17" charset="-128"/>
            </a:endParaRPr>
          </a:p>
          <a:p>
            <a:pPr marL="0" indent="0">
              <a:buNone/>
            </a:pPr>
            <a:r>
              <a:rPr kumimoji="1" lang="ja-JP" altLang="en-US" dirty="0">
                <a:latin typeface="UD デジタル 教科書体 N" panose="02020400000000000000" pitchFamily="17" charset="-128"/>
                <a:ea typeface="UD デジタル 教科書体 N" panose="02020400000000000000" pitchFamily="17" charset="-128"/>
              </a:rPr>
              <a:t>　相談支援を担える人材</a:t>
            </a:r>
          </a:p>
        </p:txBody>
      </p:sp>
      <p:sp>
        <p:nvSpPr>
          <p:cNvPr id="4" name="スライド番号プレースホルダー 3">
            <a:extLst>
              <a:ext uri="{FF2B5EF4-FFF2-40B4-BE49-F238E27FC236}">
                <a16:creationId xmlns:a16="http://schemas.microsoft.com/office/drawing/2014/main" id="{4309B7EB-F942-43E9-87CD-95492346FE94}"/>
              </a:ext>
            </a:extLst>
          </p:cNvPr>
          <p:cNvSpPr>
            <a:spLocks noGrp="1"/>
          </p:cNvSpPr>
          <p:nvPr>
            <p:ph type="sldNum" sz="quarter" idx="12"/>
          </p:nvPr>
        </p:nvSpPr>
        <p:spPr>
          <a:xfrm>
            <a:off x="6948264" y="6525345"/>
            <a:ext cx="2133600" cy="476250"/>
          </a:xfrm>
        </p:spPr>
        <p:txBody>
          <a:bodyPr/>
          <a:lstStyle/>
          <a:p>
            <a:pPr>
              <a:defRPr/>
            </a:pPr>
            <a:fld id="{804D6B79-3AEB-42FE-A736-A41F7AEA0445}" type="slidenum">
              <a:rPr lang="en-US" altLang="ja-JP" smtClean="0"/>
              <a:pPr>
                <a:defRPr/>
              </a:pPr>
              <a:t>16</a:t>
            </a:fld>
            <a:endParaRPr lang="en-US" altLang="ja-JP"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652257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1E4DA9-2DA7-449C-9DAF-0EBC288AE5B0}"/>
              </a:ext>
            </a:extLst>
          </p:cNvPr>
          <p:cNvSpPr>
            <a:spLocks noGrp="1"/>
          </p:cNvSpPr>
          <p:nvPr>
            <p:ph type="title"/>
          </p:nvPr>
        </p:nvSpPr>
        <p:spPr/>
        <p:txBody>
          <a:bodyPr/>
          <a:lstStyle/>
          <a:p>
            <a:r>
              <a:rPr lang="ja-JP" altLang="en-US" dirty="0">
                <a:latin typeface="UD デジタル 教科書体 N" panose="02020400000000000000" pitchFamily="17" charset="-128"/>
                <a:ea typeface="UD デジタル 教科書体 N" panose="02020400000000000000" pitchFamily="17" charset="-128"/>
              </a:rPr>
              <a:t>地域共生社会実現と</a:t>
            </a:r>
            <a:br>
              <a:rPr lang="en-US" altLang="ja-JP" dirty="0">
                <a:latin typeface="UD デジタル 教科書体 N" panose="02020400000000000000" pitchFamily="17" charset="-128"/>
                <a:ea typeface="UD デジタル 教科書体 N" panose="02020400000000000000" pitchFamily="17" charset="-128"/>
              </a:rPr>
            </a:br>
            <a:r>
              <a:rPr lang="ja-JP" altLang="en-US" dirty="0">
                <a:latin typeface="UD デジタル 教科書体 N" panose="02020400000000000000" pitchFamily="17" charset="-128"/>
                <a:ea typeface="UD デジタル 教科書体 N" panose="02020400000000000000" pitchFamily="17" charset="-128"/>
              </a:rPr>
              <a:t>主任相談支援専門員</a:t>
            </a:r>
            <a:endParaRPr kumimoji="1" lang="ja-JP" altLang="en-US" dirty="0">
              <a:latin typeface="UD デジタル 教科書体 N" panose="02020400000000000000" pitchFamily="17" charset="-128"/>
              <a:ea typeface="UD デジタル 教科書体 N" panose="02020400000000000000" pitchFamily="17" charset="-128"/>
            </a:endParaRPr>
          </a:p>
        </p:txBody>
      </p:sp>
      <p:sp>
        <p:nvSpPr>
          <p:cNvPr id="3" name="コンテンツ プレースホルダー 2">
            <a:extLst>
              <a:ext uri="{FF2B5EF4-FFF2-40B4-BE49-F238E27FC236}">
                <a16:creationId xmlns:a16="http://schemas.microsoft.com/office/drawing/2014/main" id="{88FE85DC-D841-405A-839D-9DCE15B12716}"/>
              </a:ext>
            </a:extLst>
          </p:cNvPr>
          <p:cNvSpPr>
            <a:spLocks noGrp="1"/>
          </p:cNvSpPr>
          <p:nvPr>
            <p:ph idx="1"/>
          </p:nvPr>
        </p:nvSpPr>
        <p:spPr>
          <a:xfrm>
            <a:off x="472008" y="1628800"/>
            <a:ext cx="8229600" cy="4177581"/>
          </a:xfrm>
        </p:spPr>
        <p:txBody>
          <a:bodyPr/>
          <a:lstStyle/>
          <a:p>
            <a:r>
              <a:rPr kumimoji="1" lang="ja-JP" altLang="en-US" sz="2800" dirty="0">
                <a:latin typeface="UD デジタル 教科書体 N" panose="02020400000000000000" pitchFamily="17" charset="-128"/>
                <a:ea typeface="UD デジタル 教科書体 N" panose="02020400000000000000" pitchFamily="17" charset="-128"/>
              </a:rPr>
              <a:t>相談支援専門員としての専門的な個別支援や基本相談力</a:t>
            </a:r>
            <a:r>
              <a:rPr kumimoji="1" lang="ja-JP" altLang="en-US" sz="2800" dirty="0">
                <a:solidFill>
                  <a:srgbClr val="FF0000"/>
                </a:solidFill>
                <a:latin typeface="UD デジタル 教科書体 N" panose="02020400000000000000" pitchFamily="17" charset="-128"/>
                <a:ea typeface="UD デジタル 教科書体 N" panose="02020400000000000000" pitchFamily="17" charset="-128"/>
              </a:rPr>
              <a:t>：ニーズのある住民</a:t>
            </a:r>
            <a:r>
              <a:rPr lang="ja-JP" altLang="en-US" sz="2800" dirty="0">
                <a:solidFill>
                  <a:srgbClr val="FF0000"/>
                </a:solidFill>
                <a:latin typeface="UD デジタル 教科書体 N" panose="02020400000000000000" pitchFamily="17" charset="-128"/>
                <a:ea typeface="UD デジタル 教科書体 N" panose="02020400000000000000" pitchFamily="17" charset="-128"/>
              </a:rPr>
              <a:t>を支えることができる力</a:t>
            </a:r>
            <a:endParaRPr lang="en-US" altLang="ja-JP" sz="2800" dirty="0">
              <a:solidFill>
                <a:srgbClr val="FF0000"/>
              </a:solidFill>
              <a:latin typeface="UD デジタル 教科書体 N" panose="02020400000000000000" pitchFamily="17" charset="-128"/>
              <a:ea typeface="UD デジタル 教科書体 N" panose="02020400000000000000" pitchFamily="17" charset="-128"/>
            </a:endParaRPr>
          </a:p>
          <a:p>
            <a:r>
              <a:rPr kumimoji="1" lang="ja-JP" altLang="en-US" sz="2800" dirty="0">
                <a:latin typeface="UD デジタル 教科書体 N" panose="02020400000000000000" pitchFamily="17" charset="-128"/>
                <a:ea typeface="UD デジタル 教科書体 N" panose="02020400000000000000" pitchFamily="17" charset="-128"/>
              </a:rPr>
              <a:t>地域の相談支援専門員に対する相談役として、先導者として、研修などの人材育成の仕掛け人として</a:t>
            </a:r>
            <a:r>
              <a:rPr kumimoji="1" lang="ja-JP" altLang="en-US" sz="2800" dirty="0">
                <a:solidFill>
                  <a:srgbClr val="FF0000"/>
                </a:solidFill>
                <a:latin typeface="UD デジタル 教科書体 N" panose="02020400000000000000" pitchFamily="17" charset="-128"/>
                <a:ea typeface="UD デジタル 教科書体 N" panose="02020400000000000000" pitchFamily="17" charset="-128"/>
              </a:rPr>
              <a:t>：</a:t>
            </a:r>
            <a:r>
              <a:rPr lang="ja-JP" altLang="en-US" sz="2800" dirty="0">
                <a:solidFill>
                  <a:srgbClr val="FF0000"/>
                </a:solidFill>
                <a:latin typeface="UD デジタル 教科書体 N" panose="02020400000000000000" pitchFamily="17" charset="-128"/>
                <a:ea typeface="UD デジタル 教科書体 N" panose="02020400000000000000" pitchFamily="17" charset="-128"/>
              </a:rPr>
              <a:t>それらを支える人をつくりだす力</a:t>
            </a:r>
            <a:endParaRPr lang="en-US" altLang="ja-JP" sz="2800" dirty="0">
              <a:solidFill>
                <a:srgbClr val="FF0000"/>
              </a:solidFill>
              <a:latin typeface="UD デジタル 教科書体 N" panose="02020400000000000000" pitchFamily="17" charset="-128"/>
              <a:ea typeface="UD デジタル 教科書体 N" panose="02020400000000000000" pitchFamily="17" charset="-128"/>
            </a:endParaRPr>
          </a:p>
          <a:p>
            <a:r>
              <a:rPr kumimoji="1" lang="ja-JP" altLang="en-US" sz="2800" dirty="0">
                <a:latin typeface="UD デジタル 教科書体 N" panose="02020400000000000000" pitchFamily="17" charset="-128"/>
                <a:ea typeface="UD デジタル 教科書体 N" panose="02020400000000000000" pitchFamily="17" charset="-128"/>
              </a:rPr>
              <a:t>一人の思いを地域のニーズへつなげられる</a:t>
            </a:r>
            <a:endParaRPr kumimoji="1" lang="en-US" altLang="ja-JP" sz="2800" dirty="0">
              <a:latin typeface="UD デジタル 教科書体 N" panose="02020400000000000000" pitchFamily="17" charset="-128"/>
              <a:ea typeface="UD デジタル 教科書体 N" panose="02020400000000000000" pitchFamily="17" charset="-128"/>
            </a:endParaRPr>
          </a:p>
          <a:p>
            <a:pPr marL="0" indent="0">
              <a:buNone/>
            </a:pPr>
            <a:r>
              <a:rPr kumimoji="1" lang="ja-JP" altLang="en-US" sz="2800" dirty="0">
                <a:latin typeface="UD デジタル 教科書体 N" panose="02020400000000000000" pitchFamily="17" charset="-128"/>
                <a:ea typeface="UD デジタル 教科書体 N" panose="02020400000000000000" pitchFamily="17" charset="-128"/>
              </a:rPr>
              <a:t>　</a:t>
            </a:r>
            <a:r>
              <a:rPr kumimoji="1" lang="ja-JP" altLang="en-US" sz="2800" dirty="0">
                <a:solidFill>
                  <a:srgbClr val="FF0000"/>
                </a:solidFill>
                <a:latin typeface="UD デジタル 教科書体 N" panose="02020400000000000000" pitchFamily="17" charset="-128"/>
                <a:ea typeface="UD デジタル 教科書体 N" panose="02020400000000000000" pitchFamily="17" charset="-128"/>
              </a:rPr>
              <a:t>：住民一人ひとりを地域で支える地域のづく</a:t>
            </a:r>
            <a:endParaRPr kumimoji="1" lang="en-US" altLang="ja-JP" sz="2800" dirty="0">
              <a:solidFill>
                <a:srgbClr val="FF0000"/>
              </a:solidFill>
              <a:latin typeface="UD デジタル 教科書体 N" panose="02020400000000000000" pitchFamily="17" charset="-128"/>
              <a:ea typeface="UD デジタル 教科書体 N" panose="02020400000000000000" pitchFamily="17" charset="-128"/>
            </a:endParaRPr>
          </a:p>
          <a:p>
            <a:pPr marL="0" indent="0">
              <a:buNone/>
            </a:pPr>
            <a:r>
              <a:rPr lang="ja-JP" altLang="en-US" sz="2800" dirty="0">
                <a:solidFill>
                  <a:srgbClr val="FF0000"/>
                </a:solidFill>
                <a:latin typeface="UD デジタル 教科書体 N" panose="02020400000000000000" pitchFamily="17" charset="-128"/>
                <a:ea typeface="UD デジタル 教科書体 N" panose="02020400000000000000" pitchFamily="17" charset="-128"/>
              </a:rPr>
              <a:t>　　</a:t>
            </a:r>
            <a:r>
              <a:rPr kumimoji="1" lang="ja-JP" altLang="en-US" sz="2800" dirty="0">
                <a:solidFill>
                  <a:srgbClr val="FF0000"/>
                </a:solidFill>
                <a:latin typeface="UD デジタル 教科書体 N" panose="02020400000000000000" pitchFamily="17" charset="-128"/>
                <a:ea typeface="UD デジタル 教科書体 N" panose="02020400000000000000" pitchFamily="17" charset="-128"/>
              </a:rPr>
              <a:t>りの力</a:t>
            </a:r>
            <a:endParaRPr kumimoji="1" lang="en-US" altLang="ja-JP" sz="2800" dirty="0">
              <a:solidFill>
                <a:srgbClr val="FF0000"/>
              </a:solidFill>
              <a:latin typeface="UD デジタル 教科書体 N" panose="02020400000000000000" pitchFamily="17" charset="-128"/>
              <a:ea typeface="UD デジタル 教科書体 N" panose="02020400000000000000" pitchFamily="17" charset="-128"/>
            </a:endParaRPr>
          </a:p>
          <a:p>
            <a:endParaRPr kumimoji="1" lang="ja-JP" altLang="en-US" dirty="0"/>
          </a:p>
        </p:txBody>
      </p:sp>
      <p:sp>
        <p:nvSpPr>
          <p:cNvPr id="4" name="スライド番号プレースホルダー 3">
            <a:extLst>
              <a:ext uri="{FF2B5EF4-FFF2-40B4-BE49-F238E27FC236}">
                <a16:creationId xmlns:a16="http://schemas.microsoft.com/office/drawing/2014/main" id="{A28131ED-A9A4-468E-83BB-2CF0A8D2EA18}"/>
              </a:ext>
            </a:extLst>
          </p:cNvPr>
          <p:cNvSpPr>
            <a:spLocks noGrp="1"/>
          </p:cNvSpPr>
          <p:nvPr>
            <p:ph type="sldNum" sz="quarter" idx="12"/>
          </p:nvPr>
        </p:nvSpPr>
        <p:spPr>
          <a:xfrm>
            <a:off x="6991850" y="6525345"/>
            <a:ext cx="2133600" cy="476250"/>
          </a:xfrm>
        </p:spPr>
        <p:txBody>
          <a:bodyPr/>
          <a:lstStyle/>
          <a:p>
            <a:pPr>
              <a:defRPr/>
            </a:pPr>
            <a:fld id="{804D6B79-3AEB-42FE-A736-A41F7AEA0445}" type="slidenum">
              <a:rPr lang="en-US" altLang="ja-JP" smtClean="0"/>
              <a:pPr>
                <a:defRPr/>
              </a:pPr>
              <a:t>17</a:t>
            </a:fld>
            <a:endParaRPr lang="en-US" altLang="ja-JP"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990906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F23E9C-6DEC-4DA8-BDDC-2E764CCEF0FF}"/>
              </a:ext>
            </a:extLst>
          </p:cNvPr>
          <p:cNvSpPr>
            <a:spLocks noGrp="1"/>
          </p:cNvSpPr>
          <p:nvPr>
            <p:ph type="title"/>
          </p:nvPr>
        </p:nvSpPr>
        <p:spPr/>
        <p:txBody>
          <a:bodyPr/>
          <a:lstStyle/>
          <a:p>
            <a:r>
              <a:rPr lang="ja-JP" altLang="en-US" dirty="0">
                <a:latin typeface="UD デジタル 教科書体 N" panose="02020400000000000000" pitchFamily="17" charset="-128"/>
                <a:ea typeface="UD デジタル 教科書体 N" panose="02020400000000000000" pitchFamily="17" charset="-128"/>
              </a:rPr>
              <a:t>地域共生社会実現と</a:t>
            </a:r>
            <a:br>
              <a:rPr lang="en-US" altLang="ja-JP" dirty="0">
                <a:latin typeface="UD デジタル 教科書体 N" panose="02020400000000000000" pitchFamily="17" charset="-128"/>
                <a:ea typeface="UD デジタル 教科書体 N" panose="02020400000000000000" pitchFamily="17" charset="-128"/>
              </a:rPr>
            </a:br>
            <a:r>
              <a:rPr lang="ja-JP" altLang="en-US" dirty="0">
                <a:latin typeface="UD デジタル 教科書体 N" panose="02020400000000000000" pitchFamily="17" charset="-128"/>
                <a:ea typeface="UD デジタル 教科書体 N" panose="02020400000000000000" pitchFamily="17" charset="-128"/>
              </a:rPr>
              <a:t>主任相談支援専門員</a:t>
            </a:r>
            <a:endParaRPr kumimoji="1" lang="ja-JP" altLang="en-US" dirty="0">
              <a:latin typeface="UD デジタル 教科書体 N" panose="02020400000000000000" pitchFamily="17" charset="-128"/>
              <a:ea typeface="UD デジタル 教科書体 N" panose="02020400000000000000" pitchFamily="17" charset="-128"/>
            </a:endParaRPr>
          </a:p>
        </p:txBody>
      </p:sp>
      <p:sp>
        <p:nvSpPr>
          <p:cNvPr id="3" name="コンテンツ プレースホルダー 2">
            <a:extLst>
              <a:ext uri="{FF2B5EF4-FFF2-40B4-BE49-F238E27FC236}">
                <a16:creationId xmlns:a16="http://schemas.microsoft.com/office/drawing/2014/main" id="{B5B5CCC7-6B97-4327-8635-66E600430453}"/>
              </a:ext>
            </a:extLst>
          </p:cNvPr>
          <p:cNvSpPr>
            <a:spLocks noGrp="1"/>
          </p:cNvSpPr>
          <p:nvPr>
            <p:ph idx="1"/>
          </p:nvPr>
        </p:nvSpPr>
        <p:spPr/>
        <p:txBody>
          <a:bodyPr/>
          <a:lstStyle/>
          <a:p>
            <a:r>
              <a:rPr lang="ja-JP" altLang="en-US" dirty="0">
                <a:latin typeface="UD デジタル 教科書体 N" panose="02020400000000000000" pitchFamily="17" charset="-128"/>
                <a:ea typeface="UD デジタル 教科書体 N" panose="02020400000000000000" pitchFamily="17" charset="-128"/>
              </a:rPr>
              <a:t>地域を知る・アセスメントとだれとどのようにつながったらよいかを知っている</a:t>
            </a:r>
            <a:endParaRPr lang="en-US" altLang="ja-JP" dirty="0">
              <a:latin typeface="UD デジタル 教科書体 N" panose="02020400000000000000" pitchFamily="17" charset="-128"/>
              <a:ea typeface="UD デジタル 教科書体 N" panose="02020400000000000000" pitchFamily="17" charset="-128"/>
            </a:endParaRPr>
          </a:p>
          <a:p>
            <a:pPr marL="0" indent="0">
              <a:buNone/>
            </a:pPr>
            <a:r>
              <a:rPr lang="ja-JP" altLang="en-US" dirty="0">
                <a:solidFill>
                  <a:srgbClr val="FF0000"/>
                </a:solidFill>
                <a:latin typeface="UD デジタル 教科書体 N" panose="02020400000000000000" pitchFamily="17" charset="-128"/>
                <a:ea typeface="UD デジタル 教科書体 N" panose="02020400000000000000" pitchFamily="17" charset="-128"/>
              </a:rPr>
              <a:t>：ネットワークや他職種連携など福祉コミュニティとしての地域づくり</a:t>
            </a:r>
            <a:endParaRPr lang="en-US" altLang="ja-JP" dirty="0">
              <a:solidFill>
                <a:srgbClr val="FF0000"/>
              </a:solidFill>
              <a:latin typeface="UD デジタル 教科書体 N" panose="02020400000000000000" pitchFamily="17" charset="-128"/>
              <a:ea typeface="UD デジタル 教科書体 N" panose="02020400000000000000" pitchFamily="17" charset="-128"/>
            </a:endParaRPr>
          </a:p>
          <a:p>
            <a:r>
              <a:rPr lang="ja-JP" altLang="en-US" dirty="0">
                <a:latin typeface="UD デジタル 教科書体 N" panose="02020400000000000000" pitchFamily="17" charset="-128"/>
                <a:ea typeface="UD デジタル 教科書体 N" panose="02020400000000000000" pitchFamily="17" charset="-128"/>
              </a:rPr>
              <a:t>だれもが皆暮らしやすい地域を目指す旗振り役として</a:t>
            </a:r>
            <a:endParaRPr lang="en-US" altLang="ja-JP" dirty="0">
              <a:latin typeface="UD デジタル 教科書体 N" panose="02020400000000000000" pitchFamily="17" charset="-128"/>
              <a:ea typeface="UD デジタル 教科書体 N" panose="02020400000000000000" pitchFamily="17" charset="-128"/>
            </a:endParaRPr>
          </a:p>
          <a:p>
            <a:pPr marL="0" indent="0">
              <a:buNone/>
            </a:pPr>
            <a:r>
              <a:rPr lang="ja-JP" altLang="en-US" dirty="0">
                <a:solidFill>
                  <a:srgbClr val="FF0000"/>
                </a:solidFill>
                <a:latin typeface="UD デジタル 教科書体 N" panose="02020400000000000000" pitchFamily="17" charset="-128"/>
                <a:ea typeface="UD デジタル 教科書体 N" panose="02020400000000000000" pitchFamily="17" charset="-128"/>
              </a:rPr>
              <a:t>：地域の文化や産業、その地域の特性を生かしたまちづくりにつながる地域づくり</a:t>
            </a:r>
            <a:endParaRPr lang="en-US" altLang="ja-JP" dirty="0">
              <a:solidFill>
                <a:srgbClr val="FF0000"/>
              </a:solidFill>
              <a:latin typeface="UD デジタル 教科書体 N" panose="02020400000000000000" pitchFamily="17" charset="-128"/>
              <a:ea typeface="UD デジタル 教科書体 N" panose="02020400000000000000" pitchFamily="17" charset="-128"/>
            </a:endParaRPr>
          </a:p>
          <a:p>
            <a:endParaRPr kumimoji="1" lang="ja-JP" altLang="en-US" dirty="0"/>
          </a:p>
        </p:txBody>
      </p:sp>
      <p:sp>
        <p:nvSpPr>
          <p:cNvPr id="4" name="スライド番号プレースホルダー 3">
            <a:extLst>
              <a:ext uri="{FF2B5EF4-FFF2-40B4-BE49-F238E27FC236}">
                <a16:creationId xmlns:a16="http://schemas.microsoft.com/office/drawing/2014/main" id="{B17D8301-4903-4CD4-97B4-A4763A4327DA}"/>
              </a:ext>
            </a:extLst>
          </p:cNvPr>
          <p:cNvSpPr>
            <a:spLocks noGrp="1"/>
          </p:cNvSpPr>
          <p:nvPr>
            <p:ph type="sldNum" sz="quarter" idx="12"/>
          </p:nvPr>
        </p:nvSpPr>
        <p:spPr>
          <a:xfrm>
            <a:off x="6948264" y="6525345"/>
            <a:ext cx="2133600" cy="476250"/>
          </a:xfrm>
        </p:spPr>
        <p:txBody>
          <a:bodyPr/>
          <a:lstStyle/>
          <a:p>
            <a:pPr>
              <a:defRPr/>
            </a:pPr>
            <a:fld id="{804D6B79-3AEB-42FE-A736-A41F7AEA0445}" type="slidenum">
              <a:rPr lang="en-US" altLang="ja-JP" smtClean="0"/>
              <a:pPr>
                <a:defRPr/>
              </a:pPr>
              <a:t>18</a:t>
            </a:fld>
            <a:endParaRPr lang="en-US" altLang="ja-JP"/>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225650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C32EE-BF0B-4C57-A2B3-0C9FF1A36969}"/>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F6B970B1-AE31-41BC-99ED-E01C6794D1F1}"/>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8B72968-3599-497B-AA1D-3F481CD8E801}"/>
              </a:ext>
            </a:extLst>
          </p:cNvPr>
          <p:cNvSpPr>
            <a:spLocks noGrp="1"/>
          </p:cNvSpPr>
          <p:nvPr>
            <p:ph type="sldNum" sz="quarter" idx="12"/>
          </p:nvPr>
        </p:nvSpPr>
        <p:spPr>
          <a:xfrm>
            <a:off x="6984084" y="6476718"/>
            <a:ext cx="2133600" cy="476250"/>
          </a:xfrm>
        </p:spPr>
        <p:txBody>
          <a:bodyPr/>
          <a:lstStyle/>
          <a:p>
            <a:pPr>
              <a:defRPr/>
            </a:pPr>
            <a:fld id="{804D6B79-3AEB-42FE-A736-A41F7AEA0445}" type="slidenum">
              <a:rPr lang="en-US" altLang="ja-JP" smtClean="0"/>
              <a:pPr>
                <a:defRPr/>
              </a:pPr>
              <a:t>19</a:t>
            </a:fld>
            <a:endParaRPr lang="en-US" altLang="ja-JP"/>
          </a:p>
        </p:txBody>
      </p:sp>
      <p:sp>
        <p:nvSpPr>
          <p:cNvPr id="6" name="テキスト ボックス 5">
            <a:extLst>
              <a:ext uri="{FF2B5EF4-FFF2-40B4-BE49-F238E27FC236}">
                <a16:creationId xmlns:a16="http://schemas.microsoft.com/office/drawing/2014/main" id="{5F6836C9-74F8-404D-822E-53924CD34F9D}"/>
              </a:ext>
            </a:extLst>
          </p:cNvPr>
          <p:cNvSpPr txBox="1"/>
          <p:nvPr/>
        </p:nvSpPr>
        <p:spPr>
          <a:xfrm>
            <a:off x="192831" y="6114674"/>
            <a:ext cx="8758337" cy="461665"/>
          </a:xfrm>
          <a:prstGeom prst="rect">
            <a:avLst/>
          </a:prstGeom>
          <a:noFill/>
        </p:spPr>
        <p:txBody>
          <a:bodyPr wrap="square" rtlCol="0">
            <a:spAutoFit/>
          </a:bodyPr>
          <a:lstStyle/>
          <a:p>
            <a:r>
              <a:rPr kumimoji="1" lang="ja-JP" altLang="en-US" sz="1200" dirty="0"/>
              <a:t>出典：第</a:t>
            </a:r>
            <a:r>
              <a:rPr kumimoji="1" lang="en-US" altLang="ja-JP" sz="1200"/>
              <a:t>9</a:t>
            </a:r>
            <a:r>
              <a:rPr kumimoji="1" lang="ja-JP" altLang="en-US" sz="1200"/>
              <a:t>回</a:t>
            </a:r>
            <a:r>
              <a:rPr kumimoji="1" lang="ja-JP" altLang="en-US" sz="1200" dirty="0"/>
              <a:t>社会保障制度審議会福祉部会福祉人材確保専門員会</a:t>
            </a:r>
            <a:r>
              <a:rPr kumimoji="1" lang="en-US" altLang="ja-JP" sz="1200" dirty="0"/>
              <a:t>(2017)</a:t>
            </a:r>
            <a:r>
              <a:rPr kumimoji="1" lang="ja-JP" altLang="en-US" sz="1200" dirty="0"/>
              <a:t>「ソーシャルワーク専門職である社会福祉士に求められる役割等について」厚生労働省</a:t>
            </a:r>
          </a:p>
        </p:txBody>
      </p:sp>
      <p:pic>
        <p:nvPicPr>
          <p:cNvPr id="7" name="図 6">
            <a:extLst>
              <a:ext uri="{FF2B5EF4-FFF2-40B4-BE49-F238E27FC236}">
                <a16:creationId xmlns:a16="http://schemas.microsoft.com/office/drawing/2014/main" id="{45A189BF-EBEB-4E26-8C09-1531BB68F417}"/>
              </a:ext>
            </a:extLst>
          </p:cNvPr>
          <p:cNvPicPr>
            <a:picLocks noChangeAspect="1"/>
          </p:cNvPicPr>
          <p:nvPr/>
        </p:nvPicPr>
        <p:blipFill>
          <a:blip r:embed="rId2"/>
          <a:stretch>
            <a:fillRect/>
          </a:stretch>
        </p:blipFill>
        <p:spPr>
          <a:xfrm>
            <a:off x="66908" y="0"/>
            <a:ext cx="9010181" cy="6153827"/>
          </a:xfrm>
          <a:prstGeom prst="rect">
            <a:avLst/>
          </a:prstGeom>
        </p:spPr>
      </p:pic>
      <p:sp>
        <p:nvSpPr>
          <p:cNvPr id="8"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5" name="正方形/長方形 4"/>
          <p:cNvSpPr/>
          <p:nvPr/>
        </p:nvSpPr>
        <p:spPr>
          <a:xfrm>
            <a:off x="8686800" y="5805264"/>
            <a:ext cx="264368" cy="2817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88254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4800" dirty="0">
                <a:solidFill>
                  <a:schemeClr val="tx1"/>
                </a:solidFill>
                <a:latin typeface="UD デジタル 教科書体 N" panose="02020400000000000000" pitchFamily="17" charset="-128"/>
                <a:ea typeface="UD デジタル 教科書体 N" panose="02020400000000000000" pitchFamily="17" charset="-128"/>
              </a:rPr>
              <a:t>本科目のねらい</a:t>
            </a:r>
          </a:p>
        </p:txBody>
      </p:sp>
      <p:sp>
        <p:nvSpPr>
          <p:cNvPr id="3" name="コンテンツ プレースホルダー 2"/>
          <p:cNvSpPr>
            <a:spLocks noGrp="1"/>
          </p:cNvSpPr>
          <p:nvPr>
            <p:ph idx="1"/>
          </p:nvPr>
        </p:nvSpPr>
        <p:spPr/>
        <p:txBody>
          <a:bodyPr/>
          <a:lstStyle/>
          <a:p>
            <a:pPr marL="0" indent="0">
              <a:buNone/>
            </a:pPr>
            <a:r>
              <a:rPr lang="ja-JP" altLang="en-US" sz="4400" dirty="0">
                <a:latin typeface="UD デジタル 教科書体 N" panose="02020400000000000000" pitchFamily="17" charset="-128"/>
                <a:ea typeface="UD デジタル 教科書体 N" panose="02020400000000000000" pitchFamily="17" charset="-128"/>
              </a:rPr>
              <a:t>地域共生社会の実現に向けた地域づくりへの取組の重要性と基幹相談支援センター及び主任</a:t>
            </a:r>
            <a:r>
              <a:rPr lang="ja" altLang="en-US" sz="4400" dirty="0">
                <a:latin typeface="UD デジタル 教科書体 N" panose="02020400000000000000" pitchFamily="17" charset="-128"/>
                <a:ea typeface="UD デジタル 教科書体 N" panose="02020400000000000000" pitchFamily="17" charset="-128"/>
              </a:rPr>
              <a:t>相談</a:t>
            </a:r>
            <a:r>
              <a:rPr lang="ja-JP" altLang="en-US" sz="4400" dirty="0">
                <a:latin typeface="UD デジタル 教科書体 N" panose="02020400000000000000" pitchFamily="17" charset="-128"/>
                <a:ea typeface="UD デジタル 教科書体 N" panose="02020400000000000000" pitchFamily="17" charset="-128"/>
              </a:rPr>
              <a:t>支援専門員の役割について総括する。</a:t>
            </a:r>
            <a:endParaRPr kumimoji="1" lang="ja-JP" altLang="en-US" sz="4400" dirty="0">
              <a:latin typeface="UD デジタル 教科書体 N" panose="02020400000000000000" pitchFamily="17" charset="-128"/>
              <a:ea typeface="UD デジタル 教科書体 N" panose="02020400000000000000" pitchFamily="17" charset="-128"/>
            </a:endParaRPr>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948264" y="6525345"/>
            <a:ext cx="2133600" cy="476250"/>
          </a:xfrm>
        </p:spPr>
        <p:txBody>
          <a:bodyPr/>
          <a:lstStyle/>
          <a:p>
            <a:pPr>
              <a:defRPr/>
            </a:pPr>
            <a:fld id="{804D6B79-3AEB-42FE-A736-A41F7AEA0445}" type="slidenum">
              <a:rPr lang="en-US" altLang="ja-JP" smtClean="0"/>
              <a:pPr>
                <a:defRPr/>
              </a:pPr>
              <a:t>2</a:t>
            </a:fld>
            <a:endParaRPr lang="en-US" altLang="ja-JP"/>
          </a:p>
        </p:txBody>
      </p:sp>
    </p:spTree>
    <p:extLst>
      <p:ext uri="{BB962C8B-B14F-4D97-AF65-F5344CB8AC3E}">
        <p14:creationId xmlns:p14="http://schemas.microsoft.com/office/powerpoint/2010/main" val="1961002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4DEACE-7533-405F-AA2C-120B8135A8E7}"/>
              </a:ext>
            </a:extLst>
          </p:cNvPr>
          <p:cNvSpPr>
            <a:spLocks noGrp="1"/>
          </p:cNvSpPr>
          <p:nvPr>
            <p:ph type="title"/>
          </p:nvPr>
        </p:nvSpPr>
        <p:spPr/>
        <p:txBody>
          <a:bodyPr/>
          <a:lstStyle/>
          <a:p>
            <a:r>
              <a:rPr kumimoji="1" lang="ja-JP" altLang="en-US" dirty="0">
                <a:latin typeface="UD デジタル 教科書体 N" panose="02020400000000000000" pitchFamily="17" charset="-128"/>
                <a:ea typeface="UD デジタル 教科書体 N" panose="02020400000000000000" pitchFamily="17" charset="-128"/>
              </a:rPr>
              <a:t>主任相談支援専門員の役割</a:t>
            </a:r>
          </a:p>
        </p:txBody>
      </p:sp>
      <p:sp>
        <p:nvSpPr>
          <p:cNvPr id="3" name="コンテンツ プレースホルダー 2">
            <a:extLst>
              <a:ext uri="{FF2B5EF4-FFF2-40B4-BE49-F238E27FC236}">
                <a16:creationId xmlns:a16="http://schemas.microsoft.com/office/drawing/2014/main" id="{79302577-B1F1-4430-9604-4CDB50411E6A}"/>
              </a:ext>
            </a:extLst>
          </p:cNvPr>
          <p:cNvSpPr>
            <a:spLocks noGrp="1"/>
          </p:cNvSpPr>
          <p:nvPr>
            <p:ph idx="1"/>
          </p:nvPr>
        </p:nvSpPr>
        <p:spPr>
          <a:xfrm>
            <a:off x="107504" y="1600200"/>
            <a:ext cx="8856984" cy="4525963"/>
          </a:xfrm>
        </p:spPr>
        <p:txBody>
          <a:bodyPr/>
          <a:lstStyle/>
          <a:p>
            <a:pPr marL="0" indent="0">
              <a:buNone/>
            </a:pPr>
            <a:r>
              <a:rPr kumimoji="1" lang="ja-JP" altLang="en-US" dirty="0">
                <a:latin typeface="UD デジタル 教科書体 N" panose="02020400000000000000" pitchFamily="17" charset="-128"/>
                <a:ea typeface="UD デジタル 教科書体 N" panose="02020400000000000000" pitchFamily="17" charset="-128"/>
              </a:rPr>
              <a:t>地域を基盤としたソーシャルワークの担い手として</a:t>
            </a:r>
            <a:r>
              <a:rPr kumimoji="1" lang="en-US" altLang="ja-JP" dirty="0">
                <a:latin typeface="UD デジタル 教科書体 N" panose="02020400000000000000" pitchFamily="17" charset="-128"/>
                <a:ea typeface="UD デジタル 教科書体 N" panose="02020400000000000000" pitchFamily="17" charset="-128"/>
              </a:rPr>
              <a:t>23</a:t>
            </a:r>
            <a:r>
              <a:rPr kumimoji="1" lang="ja-JP" altLang="en-US" dirty="0">
                <a:latin typeface="UD デジタル 教科書体 N" panose="02020400000000000000" pitchFamily="17" charset="-128"/>
                <a:ea typeface="UD デジタル 教科書体 N" panose="02020400000000000000" pitchFamily="17" charset="-128"/>
              </a:rPr>
              <a:t>のソーシャルワーク機能を発揮しつつ</a:t>
            </a:r>
            <a:endParaRPr kumimoji="1" lang="en-US" altLang="ja-JP" dirty="0">
              <a:latin typeface="UD デジタル 教科書体 N" panose="02020400000000000000" pitchFamily="17" charset="-128"/>
              <a:ea typeface="UD デジタル 教科書体 N" panose="02020400000000000000" pitchFamily="17" charset="-128"/>
            </a:endParaRPr>
          </a:p>
          <a:p>
            <a:pPr marL="0" indent="0">
              <a:buNone/>
            </a:pPr>
            <a:r>
              <a:rPr kumimoji="1" lang="ja-JP" altLang="en-US" dirty="0">
                <a:latin typeface="UD デジタル 教科書体 N" panose="02020400000000000000" pitchFamily="17" charset="-128"/>
                <a:ea typeface="UD デジタル 教科書体 N" panose="02020400000000000000" pitchFamily="17" charset="-128"/>
              </a:rPr>
              <a:t>どのような地域を構築するのか</a:t>
            </a:r>
            <a:endParaRPr kumimoji="1" lang="en-US" altLang="ja-JP" dirty="0">
              <a:latin typeface="UD デジタル 教科書体 N" panose="02020400000000000000" pitchFamily="17" charset="-128"/>
              <a:ea typeface="UD デジタル 教科書体 N" panose="02020400000000000000" pitchFamily="17" charset="-128"/>
            </a:endParaRPr>
          </a:p>
          <a:p>
            <a:pPr marL="0" indent="0">
              <a:buNone/>
            </a:pPr>
            <a:endParaRPr lang="en-US" altLang="ja-JP" dirty="0"/>
          </a:p>
          <a:p>
            <a:pPr marL="0" indent="0">
              <a:buNone/>
            </a:pPr>
            <a:endParaRPr kumimoji="1" lang="en-US" altLang="ja-JP" dirty="0"/>
          </a:p>
          <a:p>
            <a:pPr marL="0" indent="0">
              <a:buNone/>
            </a:pPr>
            <a:r>
              <a:rPr kumimoji="1" lang="ja-JP" altLang="en-US" dirty="0">
                <a:latin typeface="UD デジタル 教科書体 N" panose="02020400000000000000" pitchFamily="17" charset="-128"/>
                <a:ea typeface="UD デジタル 教科書体 N" panose="02020400000000000000" pitchFamily="17" charset="-128"/>
              </a:rPr>
              <a:t>地域住民が自分らしく生き生きと生活するためにどのように地域をデザインするのか</a:t>
            </a:r>
          </a:p>
        </p:txBody>
      </p:sp>
      <p:sp>
        <p:nvSpPr>
          <p:cNvPr id="4" name="スライド番号プレースホルダー 3">
            <a:extLst>
              <a:ext uri="{FF2B5EF4-FFF2-40B4-BE49-F238E27FC236}">
                <a16:creationId xmlns:a16="http://schemas.microsoft.com/office/drawing/2014/main" id="{B11D145D-791A-4481-91EC-DD1BC99F2870}"/>
              </a:ext>
            </a:extLst>
          </p:cNvPr>
          <p:cNvSpPr>
            <a:spLocks noGrp="1"/>
          </p:cNvSpPr>
          <p:nvPr>
            <p:ph type="sldNum" sz="quarter" idx="12"/>
          </p:nvPr>
        </p:nvSpPr>
        <p:spPr>
          <a:xfrm>
            <a:off x="7010400" y="6525345"/>
            <a:ext cx="2133600" cy="476250"/>
          </a:xfrm>
        </p:spPr>
        <p:txBody>
          <a:bodyPr/>
          <a:lstStyle/>
          <a:p>
            <a:pPr>
              <a:defRPr/>
            </a:pPr>
            <a:fld id="{804D6B79-3AEB-42FE-A736-A41F7AEA0445}" type="slidenum">
              <a:rPr lang="en-US" altLang="ja-JP" smtClean="0"/>
              <a:pPr>
                <a:defRPr/>
              </a:pPr>
              <a:t>20</a:t>
            </a:fld>
            <a:endParaRPr lang="en-US" altLang="ja-JP" dirty="0"/>
          </a:p>
        </p:txBody>
      </p:sp>
      <p:sp>
        <p:nvSpPr>
          <p:cNvPr id="5" name="矢印: 下 4">
            <a:extLst>
              <a:ext uri="{FF2B5EF4-FFF2-40B4-BE49-F238E27FC236}">
                <a16:creationId xmlns:a16="http://schemas.microsoft.com/office/drawing/2014/main" id="{09666FF8-4894-4FE1-B8AE-2149433F7CC8}"/>
              </a:ext>
            </a:extLst>
          </p:cNvPr>
          <p:cNvSpPr/>
          <p:nvPr/>
        </p:nvSpPr>
        <p:spPr>
          <a:xfrm>
            <a:off x="4211960" y="3429000"/>
            <a:ext cx="64807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754252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95871F-ACCD-4B65-A248-8CB365F234C7}"/>
              </a:ext>
            </a:extLst>
          </p:cNvPr>
          <p:cNvSpPr>
            <a:spLocks noGrp="1"/>
          </p:cNvSpPr>
          <p:nvPr>
            <p:ph type="title"/>
          </p:nvPr>
        </p:nvSpPr>
        <p:spPr/>
        <p:txBody>
          <a:bodyPr/>
          <a:lstStyle/>
          <a:p>
            <a:r>
              <a:rPr kumimoji="1" lang="ja-JP" altLang="en-US" dirty="0">
                <a:latin typeface="UD デジタル 教科書体 N" panose="02020400000000000000" pitchFamily="17" charset="-128"/>
                <a:ea typeface="UD デジタル 教科書体 N" panose="02020400000000000000" pitchFamily="17" charset="-128"/>
              </a:rPr>
              <a:t>地域共生社会実現のために</a:t>
            </a:r>
            <a:br>
              <a:rPr kumimoji="1" lang="en-US" altLang="ja-JP" dirty="0">
                <a:latin typeface="UD デジタル 教科書体 N" panose="02020400000000000000" pitchFamily="17" charset="-128"/>
                <a:ea typeface="UD デジタル 教科書体 N" panose="02020400000000000000" pitchFamily="17" charset="-128"/>
              </a:rPr>
            </a:br>
            <a:r>
              <a:rPr kumimoji="1" lang="ja-JP" altLang="en-US" dirty="0">
                <a:latin typeface="UD デジタル 教科書体 N" panose="02020400000000000000" pitchFamily="17" charset="-128"/>
                <a:ea typeface="UD デジタル 教科書体 N" panose="02020400000000000000" pitchFamily="17" charset="-128"/>
              </a:rPr>
              <a:t>何をするのか</a:t>
            </a:r>
          </a:p>
        </p:txBody>
      </p:sp>
      <p:sp>
        <p:nvSpPr>
          <p:cNvPr id="3" name="コンテンツ プレースホルダー 2">
            <a:extLst>
              <a:ext uri="{FF2B5EF4-FFF2-40B4-BE49-F238E27FC236}">
                <a16:creationId xmlns:a16="http://schemas.microsoft.com/office/drawing/2014/main" id="{6549A019-08E6-4C29-8BCC-16280736DBB3}"/>
              </a:ext>
            </a:extLst>
          </p:cNvPr>
          <p:cNvSpPr>
            <a:spLocks noGrp="1"/>
          </p:cNvSpPr>
          <p:nvPr>
            <p:ph idx="1"/>
          </p:nvPr>
        </p:nvSpPr>
        <p:spPr>
          <a:xfrm>
            <a:off x="457200" y="1484784"/>
            <a:ext cx="8229600" cy="4968552"/>
          </a:xfrm>
        </p:spPr>
        <p:txBody>
          <a:bodyPr/>
          <a:lstStyle/>
          <a:p>
            <a:r>
              <a:rPr kumimoji="1" lang="ja-JP" altLang="en-US" sz="2000" dirty="0"/>
              <a:t>個人の尊厳、自立、社会正義等の理念を実践のなかで熟考すること</a:t>
            </a:r>
            <a:endParaRPr kumimoji="1" lang="en-US" altLang="ja-JP" sz="2000" dirty="0"/>
          </a:p>
          <a:p>
            <a:r>
              <a:rPr kumimoji="1" lang="ja-JP" altLang="en-US" sz="2000" dirty="0"/>
              <a:t>ソーシャルワーカーも地域の資源だと認識し、専門性を自覚してポジショニングすること</a:t>
            </a:r>
            <a:endParaRPr kumimoji="1" lang="en-US" altLang="ja-JP" sz="2000" dirty="0"/>
          </a:p>
          <a:p>
            <a:r>
              <a:rPr kumimoji="1" lang="ja-JP" altLang="en-US" sz="2000" dirty="0"/>
              <a:t>個人の体験として表出される地域生活課題を生じさせる社会構造を認識すること</a:t>
            </a:r>
            <a:endParaRPr kumimoji="1" lang="en-US" altLang="ja-JP" sz="2000" dirty="0"/>
          </a:p>
          <a:p>
            <a:r>
              <a:rPr kumimoji="1" lang="ja-JP" altLang="en-US" sz="2000" dirty="0"/>
              <a:t>何のために実践するのかを常に確認すること</a:t>
            </a:r>
            <a:endParaRPr kumimoji="1" lang="en-US" altLang="ja-JP" sz="2000" dirty="0"/>
          </a:p>
          <a:p>
            <a:r>
              <a:rPr kumimoji="1" lang="ja-JP" altLang="en-US" sz="2000" dirty="0"/>
              <a:t>所属組織の機能を活用すること</a:t>
            </a:r>
            <a:endParaRPr kumimoji="1" lang="en-US" altLang="ja-JP" sz="2000" dirty="0"/>
          </a:p>
          <a:p>
            <a:r>
              <a:rPr kumimoji="1" lang="ja-JP" altLang="en-US" sz="2000" dirty="0"/>
              <a:t>地域の力を信じ、それを引き出すこと</a:t>
            </a:r>
            <a:endParaRPr kumimoji="1" lang="en-US" altLang="ja-JP" sz="2000" dirty="0"/>
          </a:p>
          <a:p>
            <a:r>
              <a:rPr kumimoji="1" lang="ja-JP" altLang="en-US" sz="2000" dirty="0"/>
              <a:t>相互対話を増やす場をつくること</a:t>
            </a:r>
            <a:endParaRPr kumimoji="1" lang="en-US" altLang="ja-JP" sz="2000" dirty="0"/>
          </a:p>
          <a:p>
            <a:r>
              <a:rPr kumimoji="1" lang="ja-JP" altLang="en-US" sz="2000" dirty="0"/>
              <a:t>あらゆる機会において福祉教育的機能を果たすように意識すること</a:t>
            </a:r>
            <a:endParaRPr kumimoji="1" lang="en-US" altLang="ja-JP" sz="2000" dirty="0"/>
          </a:p>
          <a:p>
            <a:r>
              <a:rPr kumimoji="1" lang="ja-JP" altLang="en-US" sz="2000" dirty="0"/>
              <a:t>誰もがそれぞれのストレングスを活かして地域に参加できる仕組みを作ること</a:t>
            </a:r>
            <a:endParaRPr kumimoji="1" lang="en-US" altLang="ja-JP" sz="2000" dirty="0"/>
          </a:p>
          <a:p>
            <a:r>
              <a:rPr kumimoji="1" lang="ja-JP" altLang="en-US" sz="2000" dirty="0"/>
              <a:t>複数の活動の連動による好循環を創ることを意識すること</a:t>
            </a:r>
            <a:endParaRPr kumimoji="1" lang="en-US" altLang="ja-JP" sz="2000" dirty="0"/>
          </a:p>
          <a:p>
            <a:pPr marL="0" indent="0">
              <a:buNone/>
            </a:pPr>
            <a:r>
              <a:rPr kumimoji="1" lang="ja-JP" altLang="en-US" sz="1200" dirty="0"/>
              <a:t>公益社団法人日本社会福祉士会編</a:t>
            </a:r>
            <a:r>
              <a:rPr kumimoji="1" lang="en-US" altLang="ja-JP" sz="1200" dirty="0"/>
              <a:t>(2018)</a:t>
            </a:r>
            <a:r>
              <a:rPr kumimoji="1" lang="ja-JP" altLang="en-US" sz="1200" dirty="0"/>
              <a:t>「地域共生社会に向けたソーシャルワーク～社会福祉士による実践事例」中央法規　</a:t>
            </a:r>
            <a:r>
              <a:rPr kumimoji="1" lang="ja-JP" altLang="en-US" sz="1200" dirty="0" err="1"/>
              <a:t>ｐ</a:t>
            </a:r>
            <a:r>
              <a:rPr kumimoji="1" lang="en-US" altLang="ja-JP" sz="1200" dirty="0"/>
              <a:t>55</a:t>
            </a:r>
            <a:r>
              <a:rPr kumimoji="1" lang="ja-JP" altLang="en-US" sz="1200" dirty="0"/>
              <a:t>－</a:t>
            </a:r>
            <a:r>
              <a:rPr kumimoji="1" lang="en-US" altLang="ja-JP" sz="1200" dirty="0"/>
              <a:t>56</a:t>
            </a:r>
            <a:r>
              <a:rPr kumimoji="1" lang="ja-JP" altLang="en-US" sz="1200" dirty="0"/>
              <a:t>より</a:t>
            </a:r>
          </a:p>
        </p:txBody>
      </p:sp>
      <p:sp>
        <p:nvSpPr>
          <p:cNvPr id="4" name="スライド番号プレースホルダー 3">
            <a:extLst>
              <a:ext uri="{FF2B5EF4-FFF2-40B4-BE49-F238E27FC236}">
                <a16:creationId xmlns:a16="http://schemas.microsoft.com/office/drawing/2014/main" id="{BA3BD4FF-5B7F-44D1-9164-12005B56A02B}"/>
              </a:ext>
            </a:extLst>
          </p:cNvPr>
          <p:cNvSpPr>
            <a:spLocks noGrp="1"/>
          </p:cNvSpPr>
          <p:nvPr>
            <p:ph type="sldNum" sz="quarter" idx="12"/>
          </p:nvPr>
        </p:nvSpPr>
        <p:spPr>
          <a:xfrm>
            <a:off x="6876256" y="6492581"/>
            <a:ext cx="2133600" cy="476250"/>
          </a:xfrm>
        </p:spPr>
        <p:txBody>
          <a:bodyPr/>
          <a:lstStyle/>
          <a:p>
            <a:pPr>
              <a:defRPr/>
            </a:pPr>
            <a:fld id="{804D6B79-3AEB-42FE-A736-A41F7AEA0445}" type="slidenum">
              <a:rPr lang="en-US" altLang="ja-JP" smtClean="0"/>
              <a:pPr>
                <a:defRPr/>
              </a:pPr>
              <a:t>21</a:t>
            </a:fld>
            <a:endParaRPr lang="en-US" altLang="ja-JP"/>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741963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4">
            <a:extLst>
              <a:ext uri="{FF2B5EF4-FFF2-40B4-BE49-F238E27FC236}">
                <a16:creationId xmlns:a16="http://schemas.microsoft.com/office/drawing/2014/main" id="{8C6AC138-6644-E404-C6A1-4652C3B72B6F}"/>
              </a:ext>
            </a:extLst>
          </p:cNvPr>
          <p:cNvSpPr>
            <a:spLocks noGrp="1" noChangeArrowheads="1"/>
          </p:cNvSpPr>
          <p:nvPr>
            <p:ph type="title"/>
          </p:nvPr>
        </p:nvSpPr>
        <p:spPr>
          <a:xfrm>
            <a:off x="717670" y="458503"/>
            <a:ext cx="7272808" cy="753665"/>
          </a:xfrm>
        </p:spPr>
        <p:txBody>
          <a:bodyPr>
            <a:normAutofit fontScale="90000"/>
          </a:bodyPr>
          <a:lstStyle/>
          <a:p>
            <a:r>
              <a:rPr lang="ja-JP" altLang="en-US" dirty="0">
                <a:latin typeface="HG丸ｺﾞｼｯｸM-PRO" panose="020F0600000000000000" pitchFamily="50" charset="-128"/>
                <a:ea typeface="HG丸ｺﾞｼｯｸM-PRO" panose="020F0600000000000000" pitchFamily="50" charset="-128"/>
              </a:rPr>
              <a:t>地域の困りごと</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どうする？</a:t>
            </a:r>
          </a:p>
        </p:txBody>
      </p:sp>
      <p:sp>
        <p:nvSpPr>
          <p:cNvPr id="46083" name="スライド番号プレースホルダー 3">
            <a:extLst>
              <a:ext uri="{FF2B5EF4-FFF2-40B4-BE49-F238E27FC236}">
                <a16:creationId xmlns:a16="http://schemas.microsoft.com/office/drawing/2014/main" id="{F9741056-1970-A592-E269-BEF770B1644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557213" indent="-2143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857250" indent="-171450">
              <a:spcBef>
                <a:spcPct val="20000"/>
              </a:spcBef>
              <a:buChar char="•"/>
              <a:defRPr kumimoji="1" sz="1800">
                <a:solidFill>
                  <a:schemeClr val="tx1"/>
                </a:solidFill>
                <a:latin typeface="Arial" panose="020B0604020202020204" pitchFamily="34" charset="0"/>
                <a:ea typeface="ＭＳ Ｐゴシック" panose="020B0600070205080204" pitchFamily="50" charset="-128"/>
              </a:defRPr>
            </a:lvl3pPr>
            <a:lvl4pPr marL="1200150" indent="-17145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1543050" indent="-17145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1885950" indent="-17145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228850" indent="-17145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2571750" indent="-17145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2914650" indent="-17145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727F579-29E1-4C42-8137-E8941A94EE6A}" type="slidenum">
              <a:rPr lang="ja-JP" altLang="en-US" sz="1050">
                <a:solidFill>
                  <a:srgbClr val="898989"/>
                </a:solidFill>
              </a:rPr>
              <a:pPr>
                <a:spcBef>
                  <a:spcPct val="0"/>
                </a:spcBef>
                <a:buFontTx/>
                <a:buNone/>
              </a:pPr>
              <a:t>22</a:t>
            </a:fld>
            <a:endParaRPr lang="ja-JP" altLang="en-US" sz="1050">
              <a:solidFill>
                <a:srgbClr val="898989"/>
              </a:solidFill>
            </a:endParaRPr>
          </a:p>
        </p:txBody>
      </p:sp>
      <p:sp>
        <p:nvSpPr>
          <p:cNvPr id="46084" name="テキスト ボックス 6">
            <a:extLst>
              <a:ext uri="{FF2B5EF4-FFF2-40B4-BE49-F238E27FC236}">
                <a16:creationId xmlns:a16="http://schemas.microsoft.com/office/drawing/2014/main" id="{0154B675-71B5-42B3-DC6D-F1E1BF99DBE1}"/>
              </a:ext>
            </a:extLst>
          </p:cNvPr>
          <p:cNvSpPr txBox="1">
            <a:spLocks noChangeArrowheads="1"/>
          </p:cNvSpPr>
          <p:nvPr/>
        </p:nvSpPr>
        <p:spPr bwMode="auto">
          <a:xfrm>
            <a:off x="5472113" y="4563667"/>
            <a:ext cx="1847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2100"/>
          </a:p>
        </p:txBody>
      </p:sp>
      <p:sp>
        <p:nvSpPr>
          <p:cNvPr id="8" name="角丸四角形吹き出し 7">
            <a:extLst>
              <a:ext uri="{FF2B5EF4-FFF2-40B4-BE49-F238E27FC236}">
                <a16:creationId xmlns:a16="http://schemas.microsoft.com/office/drawing/2014/main" id="{2488AD3F-A85C-C42A-0666-D76C97056C1E}"/>
              </a:ext>
            </a:extLst>
          </p:cNvPr>
          <p:cNvSpPr/>
          <p:nvPr/>
        </p:nvSpPr>
        <p:spPr>
          <a:xfrm>
            <a:off x="5610226" y="4733925"/>
            <a:ext cx="2307431" cy="1053704"/>
          </a:xfrm>
          <a:prstGeom prst="wedgeRoundRectCallout">
            <a:avLst>
              <a:gd name="adj1" fmla="val -103195"/>
              <a:gd name="adj2" fmla="val -54974"/>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latin typeface="HG丸ｺﾞｼｯｸM-PRO" panose="020F0600000000000000" pitchFamily="50" charset="-128"/>
                <a:ea typeface="HG丸ｺﾞｼｯｸM-PRO" panose="020F0600000000000000" pitchFamily="50" charset="-128"/>
              </a:rPr>
              <a:t> 困っている人を</a:t>
            </a:r>
            <a:endParaRPr lang="en-US" altLang="ja-JP" dirty="0">
              <a:latin typeface="HG丸ｺﾞｼｯｸM-PRO" panose="020F0600000000000000" pitchFamily="50" charset="-128"/>
              <a:ea typeface="HG丸ｺﾞｼｯｸM-PRO" panose="020F0600000000000000" pitchFamily="50" charset="-128"/>
            </a:endParaRPr>
          </a:p>
          <a:p>
            <a:pPr>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 見つける・見守る</a:t>
            </a:r>
          </a:p>
        </p:txBody>
      </p:sp>
      <p:sp>
        <p:nvSpPr>
          <p:cNvPr id="9" name="角丸四角形吹き出し 8">
            <a:extLst>
              <a:ext uri="{FF2B5EF4-FFF2-40B4-BE49-F238E27FC236}">
                <a16:creationId xmlns:a16="http://schemas.microsoft.com/office/drawing/2014/main" id="{5A06C82F-75E4-8DCD-0EF0-0B00268AA332}"/>
              </a:ext>
            </a:extLst>
          </p:cNvPr>
          <p:cNvSpPr/>
          <p:nvPr/>
        </p:nvSpPr>
        <p:spPr>
          <a:xfrm>
            <a:off x="5599511" y="3419475"/>
            <a:ext cx="2359819" cy="1053704"/>
          </a:xfrm>
          <a:prstGeom prst="wedgeRoundRectCallout">
            <a:avLst>
              <a:gd name="adj1" fmla="val -109036"/>
              <a:gd name="adj2" fmla="val -22426"/>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latin typeface="HG丸ｺﾞｼｯｸM-PRO" panose="020F0600000000000000" pitchFamily="50" charset="-128"/>
                <a:ea typeface="HG丸ｺﾞｼｯｸM-PRO" panose="020F0600000000000000" pitchFamily="50" charset="-128"/>
              </a:rPr>
              <a:t>支援する人や団体に</a:t>
            </a:r>
            <a:r>
              <a:rPr lang="ja-JP" altLang="en-US" b="1" dirty="0">
                <a:solidFill>
                  <a:srgbClr val="FF0000"/>
                </a:solidFill>
                <a:latin typeface="HG丸ｺﾞｼｯｸM-PRO" panose="020F0600000000000000" pitchFamily="50" charset="-128"/>
                <a:ea typeface="HG丸ｺﾞｼｯｸM-PRO" panose="020F0600000000000000" pitchFamily="50" charset="-128"/>
              </a:rPr>
              <a:t>つなげる</a:t>
            </a:r>
          </a:p>
        </p:txBody>
      </p:sp>
      <p:sp>
        <p:nvSpPr>
          <p:cNvPr id="10" name="角丸四角形吹き出し 9">
            <a:extLst>
              <a:ext uri="{FF2B5EF4-FFF2-40B4-BE49-F238E27FC236}">
                <a16:creationId xmlns:a16="http://schemas.microsoft.com/office/drawing/2014/main" id="{E3B26AAF-FB62-FEDD-AE30-4F3960986621}"/>
              </a:ext>
            </a:extLst>
          </p:cNvPr>
          <p:cNvSpPr/>
          <p:nvPr/>
        </p:nvSpPr>
        <p:spPr>
          <a:xfrm>
            <a:off x="5626893" y="1757363"/>
            <a:ext cx="2359819" cy="753666"/>
          </a:xfrm>
          <a:prstGeom prst="wedgeRoundRectCallout">
            <a:avLst>
              <a:gd name="adj1" fmla="val -87628"/>
              <a:gd name="adj2" fmla="val -24007"/>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latin typeface="HG丸ｺﾞｼｯｸM-PRO" panose="020F0600000000000000" pitchFamily="50" charset="-128"/>
                <a:ea typeface="HG丸ｺﾞｼｯｸM-PRO" panose="020F0600000000000000" pitchFamily="50" charset="-128"/>
              </a:rPr>
              <a:t>困りごとを</a:t>
            </a:r>
            <a:r>
              <a:rPr lang="ja-JP" altLang="en-US" b="1" dirty="0">
                <a:solidFill>
                  <a:srgbClr val="FF0000"/>
                </a:solidFill>
                <a:latin typeface="HG丸ｺﾞｼｯｸM-PRO" panose="020F0600000000000000" pitchFamily="50" charset="-128"/>
                <a:ea typeface="HG丸ｺﾞｼｯｸM-PRO" panose="020F0600000000000000" pitchFamily="50" charset="-128"/>
              </a:rPr>
              <a:t>解決する</a:t>
            </a:r>
          </a:p>
        </p:txBody>
      </p:sp>
      <p:sp>
        <p:nvSpPr>
          <p:cNvPr id="13" name="二等辺三角形 12">
            <a:extLst>
              <a:ext uri="{FF2B5EF4-FFF2-40B4-BE49-F238E27FC236}">
                <a16:creationId xmlns:a16="http://schemas.microsoft.com/office/drawing/2014/main" id="{6955E4FD-5E56-74BB-1E1C-788B64BB30D9}"/>
              </a:ext>
            </a:extLst>
          </p:cNvPr>
          <p:cNvSpPr/>
          <p:nvPr/>
        </p:nvSpPr>
        <p:spPr>
          <a:xfrm>
            <a:off x="1657351" y="1673049"/>
            <a:ext cx="741287" cy="4071838"/>
          </a:xfrm>
          <a:prstGeom prst="triangle">
            <a:avLst>
              <a:gd name="adj" fmla="val 42889"/>
            </a:avLst>
          </a:prstGeom>
          <a:solidFill>
            <a:srgbClr val="FFFF0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ja-JP" altLang="en-US" b="1" dirty="0">
              <a:solidFill>
                <a:sysClr val="windowText" lastClr="000000"/>
              </a:solidFill>
            </a:endParaRPr>
          </a:p>
        </p:txBody>
      </p:sp>
      <p:sp>
        <p:nvSpPr>
          <p:cNvPr id="14" name="二等辺三角形 13">
            <a:extLst>
              <a:ext uri="{FF2B5EF4-FFF2-40B4-BE49-F238E27FC236}">
                <a16:creationId xmlns:a16="http://schemas.microsoft.com/office/drawing/2014/main" id="{6CE0466D-E699-81CF-2D91-6EA50A8D71FF}"/>
              </a:ext>
            </a:extLst>
          </p:cNvPr>
          <p:cNvSpPr/>
          <p:nvPr/>
        </p:nvSpPr>
        <p:spPr>
          <a:xfrm rot="10800000">
            <a:off x="1184673" y="1694261"/>
            <a:ext cx="720328" cy="4088606"/>
          </a:xfrm>
          <a:prstGeom prst="triangl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dirty="0"/>
          </a:p>
        </p:txBody>
      </p:sp>
      <p:sp>
        <p:nvSpPr>
          <p:cNvPr id="15" name="テキスト ボックス 14">
            <a:extLst>
              <a:ext uri="{FF2B5EF4-FFF2-40B4-BE49-F238E27FC236}">
                <a16:creationId xmlns:a16="http://schemas.microsoft.com/office/drawing/2014/main" id="{74EE299B-CFEA-F480-7119-C467AE68400B}"/>
              </a:ext>
            </a:extLst>
          </p:cNvPr>
          <p:cNvSpPr txBox="1">
            <a:spLocks noChangeArrowheads="1"/>
          </p:cNvSpPr>
          <p:nvPr/>
        </p:nvSpPr>
        <p:spPr bwMode="auto">
          <a:xfrm>
            <a:off x="1298274" y="1757363"/>
            <a:ext cx="392415" cy="66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350" b="1">
                <a:latin typeface="HG丸ｺﾞｼｯｸM-PRO" panose="020F0600000000000000" pitchFamily="50" charset="-128"/>
                <a:ea typeface="HG丸ｺﾞｼｯｸM-PRO" panose="020F0600000000000000" pitchFamily="50" charset="-128"/>
              </a:rPr>
              <a:t>専門性</a:t>
            </a:r>
          </a:p>
        </p:txBody>
      </p:sp>
      <p:sp>
        <p:nvSpPr>
          <p:cNvPr id="16" name="テキスト ボックス 15">
            <a:extLst>
              <a:ext uri="{FF2B5EF4-FFF2-40B4-BE49-F238E27FC236}">
                <a16:creationId xmlns:a16="http://schemas.microsoft.com/office/drawing/2014/main" id="{BE9C0C1D-02C3-C193-8CF6-4AE7B45BC3CC}"/>
              </a:ext>
            </a:extLst>
          </p:cNvPr>
          <p:cNvSpPr txBox="1">
            <a:spLocks noChangeArrowheads="1"/>
          </p:cNvSpPr>
          <p:nvPr/>
        </p:nvSpPr>
        <p:spPr bwMode="auto">
          <a:xfrm>
            <a:off x="1579872" y="5108971"/>
            <a:ext cx="610878" cy="78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350" b="1" dirty="0">
                <a:latin typeface="HG丸ｺﾞｼｯｸM-PRO" panose="020F0600000000000000" pitchFamily="50" charset="-128"/>
                <a:ea typeface="HG丸ｺﾞｼｯｸM-PRO" panose="020F0600000000000000" pitchFamily="50" charset="-128"/>
              </a:rPr>
              <a:t>地域性</a:t>
            </a:r>
          </a:p>
        </p:txBody>
      </p:sp>
      <p:pic>
        <p:nvPicPr>
          <p:cNvPr id="46094" name="図 2">
            <a:extLst>
              <a:ext uri="{FF2B5EF4-FFF2-40B4-BE49-F238E27FC236}">
                <a16:creationId xmlns:a16="http://schemas.microsoft.com/office/drawing/2014/main" id="{19400496-354E-1DE9-8569-3A69832455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672830"/>
            <a:ext cx="3592116" cy="413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楕円 5">
            <a:extLst>
              <a:ext uri="{FF2B5EF4-FFF2-40B4-BE49-F238E27FC236}">
                <a16:creationId xmlns:a16="http://schemas.microsoft.com/office/drawing/2014/main" id="{23745B47-23E1-D97F-5757-7C074E1634C2}"/>
              </a:ext>
            </a:extLst>
          </p:cNvPr>
          <p:cNvSpPr/>
          <p:nvPr/>
        </p:nvSpPr>
        <p:spPr>
          <a:xfrm>
            <a:off x="1905000" y="3359945"/>
            <a:ext cx="4163616" cy="2537222"/>
          </a:xfrm>
          <a:prstGeom prst="ellipse">
            <a:avLst/>
          </a:prstGeom>
          <a:solidFill>
            <a:srgbClr val="E2F0D9">
              <a:alpha val="49020"/>
            </a:srgbClr>
          </a:solidFill>
          <a:ln w="76200"/>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2400" b="1" dirty="0">
                <a:solidFill>
                  <a:sysClr val="windowText" lastClr="000000"/>
                </a:solidFill>
                <a:latin typeface="HG丸ｺﾞｼｯｸM-PRO" panose="020F0600000000000000" pitchFamily="50" charset="-128"/>
                <a:ea typeface="HG丸ｺﾞｼｯｸM-PRO" panose="020F0600000000000000" pitchFamily="50" charset="-128"/>
              </a:rPr>
              <a:t>「ふくし共育」によって</a:t>
            </a:r>
            <a:r>
              <a:rPr lang="ja-JP" altLang="en-US" sz="3300" b="1" dirty="0">
                <a:solidFill>
                  <a:srgbClr val="FF0000"/>
                </a:solidFill>
                <a:latin typeface="HG丸ｺﾞｼｯｸM-PRO" panose="020F0600000000000000" pitchFamily="50" charset="-128"/>
                <a:ea typeface="HG丸ｺﾞｼｯｸM-PRO" panose="020F0600000000000000" pitchFamily="50" charset="-128"/>
              </a:rPr>
              <a:t>地域力</a:t>
            </a:r>
            <a:r>
              <a:rPr lang="ja-JP" altLang="en-US" sz="2400" b="1" dirty="0">
                <a:solidFill>
                  <a:sysClr val="windowText" lastClr="000000"/>
                </a:solidFill>
                <a:latin typeface="HG丸ｺﾞｼｯｸM-PRO" panose="020F0600000000000000" pitchFamily="50" charset="-128"/>
                <a:ea typeface="HG丸ｺﾞｼｯｸM-PRO" panose="020F0600000000000000" pitchFamily="50" charset="-128"/>
              </a:rPr>
              <a:t>を</a:t>
            </a:r>
            <a:endParaRPr lang="en-US" altLang="ja-JP" sz="2400" b="1" dirty="0">
              <a:solidFill>
                <a:sysClr val="windowText" lastClr="000000"/>
              </a:solidFill>
              <a:latin typeface="HG丸ｺﾞｼｯｸM-PRO" panose="020F0600000000000000" pitchFamily="50" charset="-128"/>
              <a:ea typeface="HG丸ｺﾞｼｯｸM-PRO" panose="020F0600000000000000" pitchFamily="50" charset="-128"/>
            </a:endParaRPr>
          </a:p>
          <a:p>
            <a:pPr algn="ctr">
              <a:defRPr/>
            </a:pPr>
            <a:r>
              <a:rPr lang="ja-JP" altLang="en-US" sz="2400" b="1" dirty="0">
                <a:solidFill>
                  <a:sysClr val="windowText" lastClr="000000"/>
                </a:solidFill>
                <a:latin typeface="HG丸ｺﾞｼｯｸM-PRO" panose="020F0600000000000000" pitchFamily="50" charset="-128"/>
                <a:ea typeface="HG丸ｺﾞｼｯｸM-PRO" panose="020F0600000000000000" pitchFamily="50" charset="-128"/>
              </a:rPr>
              <a:t>さらに</a:t>
            </a:r>
            <a:r>
              <a:rPr lang="ja-JP" altLang="en-US" sz="3000" b="1" dirty="0">
                <a:solidFill>
                  <a:srgbClr val="FF0000"/>
                </a:solidFill>
                <a:latin typeface="HG丸ｺﾞｼｯｸM-PRO" panose="020F0600000000000000" pitchFamily="50" charset="-128"/>
                <a:ea typeface="HG丸ｺﾞｼｯｸM-PRO" panose="020F0600000000000000" pitchFamily="50" charset="-128"/>
              </a:rPr>
              <a:t>強化</a:t>
            </a:r>
            <a:r>
              <a:rPr lang="ja-JP" altLang="en-US" sz="2400" b="1" dirty="0">
                <a:solidFill>
                  <a:sysClr val="windowText" lastClr="000000"/>
                </a:solidFill>
                <a:latin typeface="HG丸ｺﾞｼｯｸM-PRO" panose="020F0600000000000000" pitchFamily="50" charset="-128"/>
                <a:ea typeface="HG丸ｺﾞｼｯｸM-PRO" panose="020F0600000000000000" pitchFamily="50" charset="-128"/>
              </a:rPr>
              <a:t>する</a:t>
            </a:r>
          </a:p>
        </p:txBody>
      </p:sp>
      <p:sp>
        <p:nvSpPr>
          <p:cNvPr id="2" name="楕円 1">
            <a:extLst>
              <a:ext uri="{FF2B5EF4-FFF2-40B4-BE49-F238E27FC236}">
                <a16:creationId xmlns:a16="http://schemas.microsoft.com/office/drawing/2014/main" id="{5F8A9DAC-A36A-EB00-1F4C-A7AA3B9D4880}"/>
              </a:ext>
            </a:extLst>
          </p:cNvPr>
          <p:cNvSpPr/>
          <p:nvPr/>
        </p:nvSpPr>
        <p:spPr>
          <a:xfrm>
            <a:off x="4761310" y="2294336"/>
            <a:ext cx="2900363" cy="1420415"/>
          </a:xfrm>
          <a:prstGeom prst="ellipse">
            <a:avLst/>
          </a:prstGeom>
          <a:solidFill>
            <a:srgbClr val="E2F0D9">
              <a:alpha val="49020"/>
            </a:srgbClr>
          </a:solidFill>
          <a:ln w="76200"/>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500" b="1" dirty="0">
                <a:solidFill>
                  <a:sysClr val="windowText" lastClr="000000"/>
                </a:solidFill>
                <a:latin typeface="HG丸ｺﾞｼｯｸM-PRO" panose="020F0600000000000000" pitchFamily="50" charset="-128"/>
                <a:ea typeface="HG丸ｺﾞｼｯｸM-PRO" panose="020F0600000000000000" pitchFamily="50" charset="-128"/>
              </a:rPr>
              <a:t>分野や制度を越えた専門職ネットワーク</a:t>
            </a:r>
            <a:endParaRPr lang="en-US" altLang="ja-JP" sz="1500" b="1"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1" name="矢印: 左右 10">
            <a:extLst>
              <a:ext uri="{FF2B5EF4-FFF2-40B4-BE49-F238E27FC236}">
                <a16:creationId xmlns:a16="http://schemas.microsoft.com/office/drawing/2014/main" id="{3CB201B4-79FB-D5D7-86B3-22A7FAFA61F6}"/>
              </a:ext>
            </a:extLst>
          </p:cNvPr>
          <p:cNvSpPr/>
          <p:nvPr/>
        </p:nvSpPr>
        <p:spPr>
          <a:xfrm>
            <a:off x="1249388" y="3348037"/>
            <a:ext cx="1006080" cy="5810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50" dirty="0">
                <a:solidFill>
                  <a:schemeClr val="tx1"/>
                </a:solidFill>
                <a:latin typeface="HG丸ｺﾞｼｯｸM-PRO" panose="020F0600000000000000" pitchFamily="50" charset="-128"/>
                <a:ea typeface="HG丸ｺﾞｼｯｸM-PRO" panose="020F0600000000000000" pitchFamily="50" charset="-128"/>
              </a:rPr>
              <a:t>相互協力</a:t>
            </a:r>
          </a:p>
        </p:txBody>
      </p:sp>
      <p:sp>
        <p:nvSpPr>
          <p:cNvPr id="3" name="正方形/長方形 2">
            <a:extLst>
              <a:ext uri="{FF2B5EF4-FFF2-40B4-BE49-F238E27FC236}">
                <a16:creationId xmlns:a16="http://schemas.microsoft.com/office/drawing/2014/main" id="{FB3EEDC5-A6D5-3FA7-233C-F6E202BD3A0D}"/>
              </a:ext>
            </a:extLst>
          </p:cNvPr>
          <p:cNvSpPr/>
          <p:nvPr/>
        </p:nvSpPr>
        <p:spPr>
          <a:xfrm>
            <a:off x="6068616" y="6185397"/>
            <a:ext cx="2133600" cy="2656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t>前山憲一氏資料より</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1000"/>
                                        <p:tgtEl>
                                          <p:spTgt spid="2"/>
                                        </p:tgtEl>
                                      </p:cBhvr>
                                    </p:animEffect>
                                    <p:anim calcmode="lin" valueType="num">
                                      <p:cBhvr>
                                        <p:cTn id="71" dur="1000" fill="hold"/>
                                        <p:tgtEl>
                                          <p:spTgt spid="2"/>
                                        </p:tgtEl>
                                        <p:attrNameLst>
                                          <p:attrName>ppt_x</p:attrName>
                                        </p:attrNameLst>
                                      </p:cBhvr>
                                      <p:tavLst>
                                        <p:tav tm="0">
                                          <p:val>
                                            <p:strVal val="#ppt_x"/>
                                          </p:val>
                                        </p:tav>
                                        <p:tav tm="100000">
                                          <p:val>
                                            <p:strVal val="#ppt_x"/>
                                          </p:val>
                                        </p:tav>
                                      </p:tavLst>
                                    </p:anim>
                                    <p:anim calcmode="lin" valueType="num">
                                      <p:cBhvr>
                                        <p:cTn id="7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5" grpId="0"/>
      <p:bldP spid="16" grpId="0"/>
      <p:bldP spid="6" grpId="0" animBg="1"/>
      <p:bldP spid="2"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21C52E-73A5-459C-AAA2-D891F733E7A0}"/>
              </a:ext>
            </a:extLst>
          </p:cNvPr>
          <p:cNvSpPr>
            <a:spLocks noGrp="1"/>
          </p:cNvSpPr>
          <p:nvPr>
            <p:ph type="title"/>
          </p:nvPr>
        </p:nvSpPr>
        <p:spPr/>
        <p:txBody>
          <a:bodyPr/>
          <a:lstStyle/>
          <a:p>
            <a:r>
              <a:rPr kumimoji="1" lang="ja-JP" altLang="en-US" dirty="0">
                <a:latin typeface="UD デジタル 教科書体 N" panose="02020400000000000000" pitchFamily="17" charset="-128"/>
                <a:ea typeface="UD デジタル 教科書体 N" panose="02020400000000000000" pitchFamily="17" charset="-128"/>
              </a:rPr>
              <a:t>地域共生社会の実現に向けて</a:t>
            </a:r>
          </a:p>
        </p:txBody>
      </p:sp>
      <p:sp>
        <p:nvSpPr>
          <p:cNvPr id="3" name="コンテンツ プレースホルダー 2">
            <a:extLst>
              <a:ext uri="{FF2B5EF4-FFF2-40B4-BE49-F238E27FC236}">
                <a16:creationId xmlns:a16="http://schemas.microsoft.com/office/drawing/2014/main" id="{D82614D2-28B7-4C9E-A378-6956D2C0CB1E}"/>
              </a:ext>
            </a:extLst>
          </p:cNvPr>
          <p:cNvSpPr>
            <a:spLocks noGrp="1"/>
          </p:cNvSpPr>
          <p:nvPr>
            <p:ph idx="1"/>
          </p:nvPr>
        </p:nvSpPr>
        <p:spPr>
          <a:xfrm>
            <a:off x="125760" y="1477169"/>
            <a:ext cx="8892480" cy="4708525"/>
          </a:xfrm>
        </p:spPr>
        <p:txBody>
          <a:bodyPr/>
          <a:lstStyle/>
          <a:p>
            <a:r>
              <a:rPr kumimoji="1" lang="ja-JP" altLang="en-US" dirty="0">
                <a:latin typeface="UD デジタル 教科書体 N" panose="02020400000000000000" pitchFamily="17" charset="-128"/>
                <a:ea typeface="UD デジタル 教科書体 N" panose="02020400000000000000" pitchFamily="17" charset="-128"/>
              </a:rPr>
              <a:t>地域力強化検討会最終とりまとめ（</a:t>
            </a:r>
            <a:r>
              <a:rPr kumimoji="1" lang="en-US" altLang="ja-JP" dirty="0">
                <a:latin typeface="UD デジタル 教科書体 N" panose="02020400000000000000" pitchFamily="17" charset="-128"/>
                <a:ea typeface="UD デジタル 教科書体 N" panose="02020400000000000000" pitchFamily="17" charset="-128"/>
              </a:rPr>
              <a:t>2017</a:t>
            </a:r>
            <a:r>
              <a:rPr kumimoji="1" lang="ja-JP" altLang="en-US" dirty="0">
                <a:latin typeface="UD デジタル 教科書体 N" panose="02020400000000000000" pitchFamily="17" charset="-128"/>
                <a:ea typeface="UD デジタル 教科書体 N" panose="02020400000000000000" pitchFamily="17" charset="-128"/>
              </a:rPr>
              <a:t>）での</a:t>
            </a:r>
            <a:r>
              <a:rPr kumimoji="1" lang="en-US" altLang="ja-JP" dirty="0">
                <a:latin typeface="UD デジタル 教科書体 N" panose="02020400000000000000" pitchFamily="17" charset="-128"/>
                <a:ea typeface="UD デジタル 教科書体 N" panose="02020400000000000000" pitchFamily="17" charset="-128"/>
              </a:rPr>
              <a:t>5</a:t>
            </a:r>
            <a:r>
              <a:rPr kumimoji="1" lang="ja-JP" altLang="en-US" dirty="0" err="1">
                <a:latin typeface="UD デジタル 教科書体 N" panose="02020400000000000000" pitchFamily="17" charset="-128"/>
                <a:ea typeface="UD デジタル 教科書体 N" panose="02020400000000000000" pitchFamily="17" charset="-128"/>
              </a:rPr>
              <a:t>つの</a:t>
            </a:r>
            <a:r>
              <a:rPr kumimoji="1" lang="ja-JP" altLang="en-US" dirty="0">
                <a:latin typeface="UD デジタル 教科書体 N" panose="02020400000000000000" pitchFamily="17" charset="-128"/>
                <a:ea typeface="UD デジタル 教科書体 N" panose="02020400000000000000" pitchFamily="17" charset="-128"/>
              </a:rPr>
              <a:t>方向性として</a:t>
            </a:r>
            <a:endParaRPr kumimoji="1" lang="en-US" altLang="ja-JP" dirty="0">
              <a:latin typeface="UD デジタル 教科書体 N" panose="02020400000000000000" pitchFamily="17" charset="-128"/>
              <a:ea typeface="UD デジタル 教科書体 N" panose="02020400000000000000" pitchFamily="17" charset="-128"/>
            </a:endParaRPr>
          </a:p>
          <a:p>
            <a:pPr marL="0" indent="0">
              <a:buNone/>
            </a:pPr>
            <a:r>
              <a:rPr kumimoji="1" lang="ja-JP" altLang="en-US" dirty="0">
                <a:latin typeface="UD デジタル 教科書体 N" panose="02020400000000000000" pitchFamily="17" charset="-128"/>
                <a:ea typeface="UD デジタル 教科書体 N" panose="02020400000000000000" pitchFamily="17" charset="-128"/>
              </a:rPr>
              <a:t>①それぞれの地域で共生の文化を創出する挑戦</a:t>
            </a:r>
            <a:endParaRPr kumimoji="1" lang="en-US" altLang="ja-JP" dirty="0">
              <a:latin typeface="UD デジタル 教科書体 N" panose="02020400000000000000" pitchFamily="17" charset="-128"/>
              <a:ea typeface="UD デジタル 教科書体 N" panose="02020400000000000000" pitchFamily="17" charset="-128"/>
            </a:endParaRPr>
          </a:p>
          <a:p>
            <a:pPr marL="0" indent="0">
              <a:buNone/>
            </a:pPr>
            <a:r>
              <a:rPr kumimoji="1" lang="ja-JP" altLang="en-US" dirty="0">
                <a:latin typeface="UD デジタル 教科書体 N" panose="02020400000000000000" pitchFamily="17" charset="-128"/>
                <a:ea typeface="UD デジタル 教科書体 N" panose="02020400000000000000" pitchFamily="17" charset="-128"/>
              </a:rPr>
              <a:t>　　　　</a:t>
            </a:r>
            <a:r>
              <a:rPr kumimoji="1" lang="en-US" altLang="ja-JP" dirty="0">
                <a:latin typeface="UD デジタル 教科書体 N" panose="02020400000000000000" pitchFamily="17" charset="-128"/>
                <a:ea typeface="UD デジタル 教科書体 N" panose="02020400000000000000" pitchFamily="17" charset="-128"/>
              </a:rPr>
              <a:t>〈</a:t>
            </a:r>
            <a:r>
              <a:rPr kumimoji="1" lang="ja-JP" altLang="en-US" dirty="0">
                <a:latin typeface="UD デジタル 教科書体 N" panose="02020400000000000000" pitchFamily="17" charset="-128"/>
                <a:ea typeface="UD デジタル 教科書体 N" panose="02020400000000000000" pitchFamily="17" charset="-128"/>
              </a:rPr>
              <a:t>共生文化</a:t>
            </a:r>
            <a:r>
              <a:rPr kumimoji="1" lang="en-US" altLang="ja-JP" dirty="0">
                <a:latin typeface="UD デジタル 教科書体 N" panose="02020400000000000000" pitchFamily="17" charset="-128"/>
                <a:ea typeface="UD デジタル 教科書体 N" panose="02020400000000000000" pitchFamily="17" charset="-128"/>
              </a:rPr>
              <a:t>〉</a:t>
            </a:r>
          </a:p>
          <a:p>
            <a:pPr marL="0" indent="0">
              <a:buNone/>
            </a:pPr>
            <a:r>
              <a:rPr kumimoji="1" lang="ja-JP" altLang="en-US" dirty="0">
                <a:latin typeface="UD デジタル 教科書体 N" panose="02020400000000000000" pitchFamily="17" charset="-128"/>
                <a:ea typeface="UD デジタル 教科書体 N" panose="02020400000000000000" pitchFamily="17" charset="-128"/>
              </a:rPr>
              <a:t>②重層的なセーフティネットの構築</a:t>
            </a:r>
            <a:endParaRPr kumimoji="1" lang="en-US" altLang="ja-JP" dirty="0">
              <a:latin typeface="UD デジタル 教科書体 N" panose="02020400000000000000" pitchFamily="17" charset="-128"/>
              <a:ea typeface="UD デジタル 教科書体 N" panose="02020400000000000000" pitchFamily="17" charset="-128"/>
            </a:endParaRPr>
          </a:p>
          <a:p>
            <a:pPr marL="0" indent="0">
              <a:buNone/>
            </a:pPr>
            <a:r>
              <a:rPr kumimoji="1" lang="ja-JP" altLang="en-US" dirty="0">
                <a:latin typeface="UD デジタル 教科書体 N" panose="02020400000000000000" pitchFamily="17" charset="-128"/>
                <a:ea typeface="UD デジタル 教科書体 N" panose="02020400000000000000" pitchFamily="17" charset="-128"/>
              </a:rPr>
              <a:t>　　　　</a:t>
            </a:r>
            <a:r>
              <a:rPr kumimoji="1" lang="en-US" altLang="ja-JP" dirty="0">
                <a:latin typeface="UD デジタル 教科書体 N" panose="02020400000000000000" pitchFamily="17" charset="-128"/>
                <a:ea typeface="UD デジタル 教科書体 N" panose="02020400000000000000" pitchFamily="17" charset="-128"/>
              </a:rPr>
              <a:t>〈</a:t>
            </a:r>
            <a:r>
              <a:rPr kumimoji="1" lang="ja-JP" altLang="en-US" dirty="0">
                <a:latin typeface="UD デジタル 教科書体 N" panose="02020400000000000000" pitchFamily="17" charset="-128"/>
                <a:ea typeface="UD デジタル 教科書体 N" panose="02020400000000000000" pitchFamily="17" charset="-128"/>
              </a:rPr>
              <a:t>予防的福祉の推進</a:t>
            </a:r>
            <a:r>
              <a:rPr kumimoji="1" lang="en-US" altLang="ja-JP" dirty="0">
                <a:latin typeface="UD デジタル 教科書体 N" panose="02020400000000000000" pitchFamily="17" charset="-128"/>
                <a:ea typeface="UD デジタル 教科書体 N" panose="02020400000000000000" pitchFamily="17" charset="-128"/>
              </a:rPr>
              <a:t>〉</a:t>
            </a:r>
          </a:p>
          <a:p>
            <a:pPr marL="0" indent="0">
              <a:buNone/>
            </a:pPr>
            <a:r>
              <a:rPr kumimoji="1" lang="ja-JP" altLang="en-US" dirty="0">
                <a:latin typeface="UD デジタル 教科書体 N" panose="02020400000000000000" pitchFamily="17" charset="-128"/>
                <a:ea typeface="UD デジタル 教科書体 N" panose="02020400000000000000" pitchFamily="17" charset="-128"/>
              </a:rPr>
              <a:t>③すべての地域の構成員が参加・協働する段階へ　　　</a:t>
            </a:r>
            <a:r>
              <a:rPr kumimoji="1" lang="en-US" altLang="ja-JP" dirty="0">
                <a:latin typeface="UD デジタル 教科書体 N" panose="02020400000000000000" pitchFamily="17" charset="-128"/>
                <a:ea typeface="UD デジタル 教科書体 N" panose="02020400000000000000" pitchFamily="17" charset="-128"/>
              </a:rPr>
              <a:t>〈</a:t>
            </a:r>
            <a:r>
              <a:rPr kumimoji="1" lang="ja-JP" altLang="en-US" dirty="0">
                <a:latin typeface="UD デジタル 教科書体 N" panose="02020400000000000000" pitchFamily="17" charset="-128"/>
                <a:ea typeface="UD デジタル 教科書体 N" panose="02020400000000000000" pitchFamily="17" charset="-128"/>
              </a:rPr>
              <a:t>参加・協働</a:t>
            </a:r>
            <a:r>
              <a:rPr kumimoji="1" lang="en-US" altLang="ja-JP" dirty="0">
                <a:latin typeface="UD デジタル 教科書体 N" panose="02020400000000000000" pitchFamily="17" charset="-128"/>
                <a:ea typeface="UD デジタル 教科書体 N" panose="02020400000000000000" pitchFamily="17" charset="-128"/>
              </a:rPr>
              <a:t>〉</a:t>
            </a:r>
          </a:p>
        </p:txBody>
      </p:sp>
      <p:sp>
        <p:nvSpPr>
          <p:cNvPr id="4" name="スライド番号プレースホルダー 3">
            <a:extLst>
              <a:ext uri="{FF2B5EF4-FFF2-40B4-BE49-F238E27FC236}">
                <a16:creationId xmlns:a16="http://schemas.microsoft.com/office/drawing/2014/main" id="{674DF236-6FC7-4C01-890A-EA2F6487E4AC}"/>
              </a:ext>
            </a:extLst>
          </p:cNvPr>
          <p:cNvSpPr>
            <a:spLocks noGrp="1"/>
          </p:cNvSpPr>
          <p:nvPr>
            <p:ph type="sldNum" sz="quarter" idx="12"/>
          </p:nvPr>
        </p:nvSpPr>
        <p:spPr>
          <a:xfrm>
            <a:off x="6991850" y="6496939"/>
            <a:ext cx="2133600" cy="476250"/>
          </a:xfrm>
        </p:spPr>
        <p:txBody>
          <a:bodyPr/>
          <a:lstStyle/>
          <a:p>
            <a:pPr>
              <a:defRPr/>
            </a:pPr>
            <a:fld id="{804D6B79-3AEB-42FE-A736-A41F7AEA0445}" type="slidenum">
              <a:rPr lang="en-US" altLang="ja-JP" smtClean="0"/>
              <a:pPr>
                <a:defRPr/>
              </a:pPr>
              <a:t>23</a:t>
            </a:fld>
            <a:endParaRPr lang="en-US" altLang="ja-JP"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590355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D3E728-91B1-4279-9056-A773C7DF8B32}"/>
              </a:ext>
            </a:extLst>
          </p:cNvPr>
          <p:cNvSpPr>
            <a:spLocks noGrp="1"/>
          </p:cNvSpPr>
          <p:nvPr>
            <p:ph type="title"/>
          </p:nvPr>
        </p:nvSpPr>
        <p:spPr/>
        <p:txBody>
          <a:bodyPr/>
          <a:lstStyle/>
          <a:p>
            <a:r>
              <a:rPr lang="ja-JP" altLang="en-US" dirty="0">
                <a:latin typeface="UD デジタル 教科書体 N" panose="02020400000000000000" pitchFamily="17" charset="-128"/>
                <a:ea typeface="UD デジタル 教科書体 N" panose="02020400000000000000" pitchFamily="17" charset="-128"/>
              </a:rPr>
              <a:t>地域共生社会の実現にむけて</a:t>
            </a:r>
            <a:endParaRPr kumimoji="1" lang="ja-JP" altLang="en-US" dirty="0">
              <a:latin typeface="UD デジタル 教科書体 N" panose="02020400000000000000" pitchFamily="17" charset="-128"/>
              <a:ea typeface="UD デジタル 教科書体 N" panose="02020400000000000000" pitchFamily="17" charset="-128"/>
            </a:endParaRPr>
          </a:p>
        </p:txBody>
      </p:sp>
      <p:sp>
        <p:nvSpPr>
          <p:cNvPr id="3" name="コンテンツ プレースホルダー 2">
            <a:extLst>
              <a:ext uri="{FF2B5EF4-FFF2-40B4-BE49-F238E27FC236}">
                <a16:creationId xmlns:a16="http://schemas.microsoft.com/office/drawing/2014/main" id="{E85A651B-8F15-4D36-9E35-C9718BEA217E}"/>
              </a:ext>
            </a:extLst>
          </p:cNvPr>
          <p:cNvSpPr>
            <a:spLocks noGrp="1"/>
          </p:cNvSpPr>
          <p:nvPr>
            <p:ph idx="1"/>
          </p:nvPr>
        </p:nvSpPr>
        <p:spPr>
          <a:xfrm>
            <a:off x="179512" y="1568450"/>
            <a:ext cx="8964488" cy="4525963"/>
          </a:xfrm>
        </p:spPr>
        <p:txBody>
          <a:bodyPr/>
          <a:lstStyle/>
          <a:p>
            <a:pPr marL="0" indent="0">
              <a:buNone/>
            </a:pPr>
            <a:r>
              <a:rPr lang="ja-JP" altLang="en-US" dirty="0">
                <a:latin typeface="UD デジタル 教科書体 N" panose="02020400000000000000" pitchFamily="17" charset="-128"/>
                <a:ea typeface="UD デジタル 教科書体 N" panose="02020400000000000000" pitchFamily="17" charset="-128"/>
              </a:rPr>
              <a:t>④福祉以外の分野との協働を通じた、「支え手」「受け手」が固定されない参加の場、働く場の創造　　　</a:t>
            </a:r>
            <a:r>
              <a:rPr lang="en-US" altLang="ja-JP" dirty="0">
                <a:latin typeface="UD デジタル 教科書体 N" panose="02020400000000000000" pitchFamily="17" charset="-128"/>
                <a:ea typeface="UD デジタル 教科書体 N" panose="02020400000000000000" pitchFamily="17" charset="-128"/>
              </a:rPr>
              <a:t>〈</a:t>
            </a:r>
            <a:r>
              <a:rPr lang="ja-JP" altLang="en-US" dirty="0">
                <a:latin typeface="UD デジタル 教科書体 N" panose="02020400000000000000" pitchFamily="17" charset="-128"/>
                <a:ea typeface="UD デジタル 教科書体 N" panose="02020400000000000000" pitchFamily="17" charset="-128"/>
              </a:rPr>
              <a:t>多様な場の創造</a:t>
            </a:r>
            <a:r>
              <a:rPr lang="en-US" altLang="ja-JP" dirty="0">
                <a:latin typeface="UD デジタル 教科書体 N" panose="02020400000000000000" pitchFamily="17" charset="-128"/>
                <a:ea typeface="UD デジタル 教科書体 N" panose="02020400000000000000" pitchFamily="17" charset="-128"/>
              </a:rPr>
              <a:t>〉</a:t>
            </a:r>
          </a:p>
          <a:p>
            <a:pPr marL="0" indent="0">
              <a:buNone/>
            </a:pPr>
            <a:r>
              <a:rPr lang="ja-JP" altLang="en-US" dirty="0">
                <a:latin typeface="UD デジタル 教科書体 N" panose="02020400000000000000" pitchFamily="17" charset="-128"/>
                <a:ea typeface="UD デジタル 教科書体 N" panose="02020400000000000000" pitchFamily="17" charset="-128"/>
              </a:rPr>
              <a:t>⑤包括的な支援体制の整備</a:t>
            </a:r>
            <a:endParaRPr lang="en-US" altLang="ja-JP" dirty="0">
              <a:latin typeface="UD デジタル 教科書体 N" panose="02020400000000000000" pitchFamily="17" charset="-128"/>
              <a:ea typeface="UD デジタル 教科書体 N" panose="02020400000000000000" pitchFamily="17" charset="-128"/>
            </a:endParaRPr>
          </a:p>
          <a:p>
            <a:pPr marL="0" indent="0">
              <a:buNone/>
            </a:pPr>
            <a:r>
              <a:rPr lang="ja-JP" altLang="en-US" dirty="0">
                <a:latin typeface="UD デジタル 教科書体 N" panose="02020400000000000000" pitchFamily="17" charset="-128"/>
                <a:ea typeface="UD デジタル 教科書体 N" panose="02020400000000000000" pitchFamily="17" charset="-128"/>
              </a:rPr>
              <a:t>　　　　　　</a:t>
            </a:r>
            <a:r>
              <a:rPr lang="en-US" altLang="ja-JP" dirty="0">
                <a:latin typeface="UD デジタル 教科書体 N" panose="02020400000000000000" pitchFamily="17" charset="-128"/>
                <a:ea typeface="UD デジタル 教科書体 N" panose="02020400000000000000" pitchFamily="17" charset="-128"/>
              </a:rPr>
              <a:t>〈</a:t>
            </a:r>
            <a:r>
              <a:rPr lang="ja-JP" altLang="en-US" dirty="0">
                <a:latin typeface="UD デジタル 教科書体 N" panose="02020400000000000000" pitchFamily="17" charset="-128"/>
                <a:ea typeface="UD デジタル 教科書体 N" panose="02020400000000000000" pitchFamily="17" charset="-128"/>
              </a:rPr>
              <a:t>包括的支援体制</a:t>
            </a:r>
            <a:r>
              <a:rPr lang="en-US" altLang="ja-JP" dirty="0">
                <a:latin typeface="UD デジタル 教科書体 N" panose="02020400000000000000" pitchFamily="17" charset="-128"/>
                <a:ea typeface="UD デジタル 教科書体 N" panose="02020400000000000000" pitchFamily="17" charset="-128"/>
              </a:rPr>
              <a:t>〉</a:t>
            </a:r>
          </a:p>
          <a:p>
            <a:pPr marL="0" indent="0">
              <a:buNone/>
            </a:pPr>
            <a:r>
              <a:rPr lang="ja-JP" altLang="en-US" dirty="0">
                <a:latin typeface="UD デジタル 教科書体 N" panose="02020400000000000000" pitchFamily="17" charset="-128"/>
                <a:ea typeface="UD デジタル 教科書体 N" panose="02020400000000000000" pitchFamily="17" charset="-128"/>
              </a:rPr>
              <a:t>＊主任相談支援専門員は、これらの担い手と</a:t>
            </a:r>
            <a:endParaRPr lang="en-US" altLang="ja-JP" dirty="0">
              <a:latin typeface="UD デジタル 教科書体 N" panose="02020400000000000000" pitchFamily="17" charset="-128"/>
              <a:ea typeface="UD デジタル 教科書体 N" panose="02020400000000000000" pitchFamily="17" charset="-128"/>
            </a:endParaRPr>
          </a:p>
          <a:p>
            <a:pPr marL="0" indent="0">
              <a:buNone/>
            </a:pPr>
            <a:r>
              <a:rPr lang="ja-JP" altLang="en-US" dirty="0">
                <a:latin typeface="UD デジタル 教科書体 N" panose="02020400000000000000" pitchFamily="17" charset="-128"/>
                <a:ea typeface="UD デジタル 教科書体 N" panose="02020400000000000000" pitchFamily="17" charset="-128"/>
              </a:rPr>
              <a:t>　して期待されている</a:t>
            </a:r>
          </a:p>
          <a:p>
            <a:endParaRPr kumimoji="1" lang="ja-JP" altLang="en-US" dirty="0"/>
          </a:p>
        </p:txBody>
      </p:sp>
      <p:sp>
        <p:nvSpPr>
          <p:cNvPr id="4" name="スライド番号プレースホルダー 3">
            <a:extLst>
              <a:ext uri="{FF2B5EF4-FFF2-40B4-BE49-F238E27FC236}">
                <a16:creationId xmlns:a16="http://schemas.microsoft.com/office/drawing/2014/main" id="{9117DB8E-5D11-4362-99A5-EDA78F8F0CBB}"/>
              </a:ext>
            </a:extLst>
          </p:cNvPr>
          <p:cNvSpPr>
            <a:spLocks noGrp="1"/>
          </p:cNvSpPr>
          <p:nvPr>
            <p:ph type="sldNum" sz="quarter" idx="12"/>
          </p:nvPr>
        </p:nvSpPr>
        <p:spPr>
          <a:xfrm>
            <a:off x="6876256" y="6425719"/>
            <a:ext cx="2133600" cy="476250"/>
          </a:xfrm>
        </p:spPr>
        <p:txBody>
          <a:bodyPr/>
          <a:lstStyle/>
          <a:p>
            <a:pPr>
              <a:defRPr/>
            </a:pPr>
            <a:fld id="{804D6B79-3AEB-42FE-A736-A41F7AEA0445}" type="slidenum">
              <a:rPr lang="en-US" altLang="ja-JP" smtClean="0"/>
              <a:pPr>
                <a:defRPr/>
              </a:pPr>
              <a:t>24</a:t>
            </a:fld>
            <a:endParaRPr lang="en-US" altLang="ja-JP"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254505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楕円 54">
            <a:extLst>
              <a:ext uri="{FF2B5EF4-FFF2-40B4-BE49-F238E27FC236}">
                <a16:creationId xmlns:a16="http://schemas.microsoft.com/office/drawing/2014/main" id="{959E9DE4-37DE-4041-A004-D6D4FD75BDEE}"/>
              </a:ext>
            </a:extLst>
          </p:cNvPr>
          <p:cNvSpPr/>
          <p:nvPr/>
        </p:nvSpPr>
        <p:spPr>
          <a:xfrm>
            <a:off x="0" y="857250"/>
            <a:ext cx="9134304" cy="51435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0" name="楕円 39">
            <a:extLst>
              <a:ext uri="{FF2B5EF4-FFF2-40B4-BE49-F238E27FC236}">
                <a16:creationId xmlns:a16="http://schemas.microsoft.com/office/drawing/2014/main" id="{69EE5F3D-AC07-4391-A040-C7FB9B3FC963}"/>
              </a:ext>
            </a:extLst>
          </p:cNvPr>
          <p:cNvSpPr/>
          <p:nvPr/>
        </p:nvSpPr>
        <p:spPr>
          <a:xfrm>
            <a:off x="2058754" y="1948795"/>
            <a:ext cx="5026493" cy="2835233"/>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4" name="正方形/長方形 53">
            <a:extLst>
              <a:ext uri="{FF2B5EF4-FFF2-40B4-BE49-F238E27FC236}">
                <a16:creationId xmlns:a16="http://schemas.microsoft.com/office/drawing/2014/main" id="{3103D435-176D-4D94-9F85-DAE17DF64439}"/>
              </a:ext>
            </a:extLst>
          </p:cNvPr>
          <p:cNvSpPr/>
          <p:nvPr/>
        </p:nvSpPr>
        <p:spPr>
          <a:xfrm>
            <a:off x="467139" y="2974192"/>
            <a:ext cx="8090752" cy="846543"/>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11" name="図 10">
            <a:extLst>
              <a:ext uri="{FF2B5EF4-FFF2-40B4-BE49-F238E27FC236}">
                <a16:creationId xmlns:a16="http://schemas.microsoft.com/office/drawing/2014/main" id="{A4F830AA-2EDE-4E9F-998A-8A7AF367BFA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08325" y="2113546"/>
            <a:ext cx="982344" cy="737525"/>
          </a:xfrm>
          <a:prstGeom prst="rect">
            <a:avLst/>
          </a:prstGeom>
        </p:spPr>
      </p:pic>
      <p:sp>
        <p:nvSpPr>
          <p:cNvPr id="12" name="楕円 11">
            <a:extLst>
              <a:ext uri="{FF2B5EF4-FFF2-40B4-BE49-F238E27FC236}">
                <a16:creationId xmlns:a16="http://schemas.microsoft.com/office/drawing/2014/main" id="{BD4842FD-F4D9-492B-A297-31BBCC53EFE1}"/>
              </a:ext>
            </a:extLst>
          </p:cNvPr>
          <p:cNvSpPr/>
          <p:nvPr/>
        </p:nvSpPr>
        <p:spPr>
          <a:xfrm>
            <a:off x="3382555" y="2811378"/>
            <a:ext cx="2423573" cy="1142826"/>
          </a:xfrm>
          <a:prstGeom prst="ellipse">
            <a:avLst/>
          </a:prstGeom>
          <a:solidFill>
            <a:schemeClr val="bg1"/>
          </a:solidFill>
          <a:ln w="0" cmpd="sng">
            <a:solidFill>
              <a:schemeClr val="accent1">
                <a:shade val="50000"/>
                <a:alpha val="58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14" name="図 13">
            <a:extLst>
              <a:ext uri="{FF2B5EF4-FFF2-40B4-BE49-F238E27FC236}">
                <a16:creationId xmlns:a16="http://schemas.microsoft.com/office/drawing/2014/main" id="{CE4306E9-1C3C-42E7-9F62-4BB876B7A86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815838" y="2196372"/>
            <a:ext cx="812054" cy="773143"/>
          </a:xfrm>
          <a:prstGeom prst="rect">
            <a:avLst/>
          </a:prstGeom>
        </p:spPr>
      </p:pic>
      <p:pic>
        <p:nvPicPr>
          <p:cNvPr id="16" name="図 15">
            <a:extLst>
              <a:ext uri="{FF2B5EF4-FFF2-40B4-BE49-F238E27FC236}">
                <a16:creationId xmlns:a16="http://schemas.microsoft.com/office/drawing/2014/main" id="{39AD5A93-6FA9-4389-90B2-2F9FA1622432}"/>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772152" y="3296650"/>
            <a:ext cx="472572" cy="1166243"/>
          </a:xfrm>
          <a:prstGeom prst="rect">
            <a:avLst/>
          </a:prstGeom>
        </p:spPr>
      </p:pic>
      <p:pic>
        <p:nvPicPr>
          <p:cNvPr id="20" name="図 19">
            <a:extLst>
              <a:ext uri="{FF2B5EF4-FFF2-40B4-BE49-F238E27FC236}">
                <a16:creationId xmlns:a16="http://schemas.microsoft.com/office/drawing/2014/main" id="{8E5191FA-25B5-4FEA-B77E-74D2B3C7F159}"/>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056850" y="1180820"/>
            <a:ext cx="412268" cy="729208"/>
          </a:xfrm>
          <a:prstGeom prst="rect">
            <a:avLst/>
          </a:prstGeom>
        </p:spPr>
      </p:pic>
      <p:pic>
        <p:nvPicPr>
          <p:cNvPr id="27" name="図 26">
            <a:extLst>
              <a:ext uri="{FF2B5EF4-FFF2-40B4-BE49-F238E27FC236}">
                <a16:creationId xmlns:a16="http://schemas.microsoft.com/office/drawing/2014/main" id="{8E51DAD3-00ED-450A-992C-6D49309CD320}"/>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99375" y="1908776"/>
            <a:ext cx="993836" cy="793516"/>
          </a:xfrm>
          <a:prstGeom prst="rect">
            <a:avLst/>
          </a:prstGeom>
        </p:spPr>
      </p:pic>
      <p:pic>
        <p:nvPicPr>
          <p:cNvPr id="31" name="図 30">
            <a:extLst>
              <a:ext uri="{FF2B5EF4-FFF2-40B4-BE49-F238E27FC236}">
                <a16:creationId xmlns:a16="http://schemas.microsoft.com/office/drawing/2014/main" id="{5BE5C6AF-A6E5-486E-B1A0-5F6EF97E74F0}"/>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6984585" y="3830952"/>
            <a:ext cx="1387578" cy="846278"/>
          </a:xfrm>
          <a:prstGeom prst="rect">
            <a:avLst/>
          </a:prstGeom>
        </p:spPr>
      </p:pic>
      <p:pic>
        <p:nvPicPr>
          <p:cNvPr id="33" name="図 32">
            <a:extLst>
              <a:ext uri="{FF2B5EF4-FFF2-40B4-BE49-F238E27FC236}">
                <a16:creationId xmlns:a16="http://schemas.microsoft.com/office/drawing/2014/main" id="{7EA48A64-1436-48CB-8473-221DFD605924}"/>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1432605" y="4838480"/>
            <a:ext cx="1167671" cy="789698"/>
          </a:xfrm>
          <a:prstGeom prst="rect">
            <a:avLst/>
          </a:prstGeom>
        </p:spPr>
      </p:pic>
      <p:pic>
        <p:nvPicPr>
          <p:cNvPr id="1026" name="Picture 2" descr="読み聞かせをしている女性のイラスト">
            <a:extLst>
              <a:ext uri="{FF2B5EF4-FFF2-40B4-BE49-F238E27FC236}">
                <a16:creationId xmlns:a16="http://schemas.microsoft.com/office/drawing/2014/main" id="{DC28082F-A75D-4989-8C92-7458C48AE1D4}"/>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007911" y="4702371"/>
            <a:ext cx="1067560" cy="958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相談・説明のイラスト（女性相談員）">
            <a:extLst>
              <a:ext uri="{FF2B5EF4-FFF2-40B4-BE49-F238E27FC236}">
                <a16:creationId xmlns:a16="http://schemas.microsoft.com/office/drawing/2014/main" id="{4F9D52E3-8F03-46EF-8E96-3560FB206FE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79134" y="2089866"/>
            <a:ext cx="878315" cy="7768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相談窓口のイラスト">
            <a:extLst>
              <a:ext uri="{FF2B5EF4-FFF2-40B4-BE49-F238E27FC236}">
                <a16:creationId xmlns:a16="http://schemas.microsoft.com/office/drawing/2014/main" id="{9F649387-2FAE-4411-94FD-5BDD3B261575}"/>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152520" y="4709355"/>
            <a:ext cx="1003234" cy="8377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31CD7A75-348C-4BAD-9C48-BAE61F3A89CD}"/>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13806" y="3645074"/>
            <a:ext cx="893246" cy="96182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FE0138CF-310C-4D58-B93D-9629DEFB08DB}"/>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046590" y="1350778"/>
            <a:ext cx="804200" cy="85317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B6CD7B64-63E4-4520-9046-CC95F8FAF7CA}"/>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85953" y="2277385"/>
            <a:ext cx="779530" cy="61290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CA0D11BF-7A35-44F8-AD5C-70DB26BB96EA}"/>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flipH="1">
            <a:off x="1037481" y="5013227"/>
            <a:ext cx="791449" cy="64799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ヘルプマークのイラスト（タグ）">
            <a:extLst>
              <a:ext uri="{FF2B5EF4-FFF2-40B4-BE49-F238E27FC236}">
                <a16:creationId xmlns:a16="http://schemas.microsoft.com/office/drawing/2014/main" id="{FC2D44E6-D544-4C92-BF1E-925EF6980AF8}"/>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293212" y="1319597"/>
            <a:ext cx="670372" cy="670372"/>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a:extLst>
              <a:ext uri="{FF2B5EF4-FFF2-40B4-BE49-F238E27FC236}">
                <a16:creationId xmlns:a16="http://schemas.microsoft.com/office/drawing/2014/main" id="{157DADDE-C1BA-40DD-80EE-9A70A3DA9155}"/>
              </a:ext>
            </a:extLst>
          </p:cNvPr>
          <p:cNvSpPr txBox="1"/>
          <p:nvPr/>
        </p:nvSpPr>
        <p:spPr>
          <a:xfrm>
            <a:off x="3873026" y="3623451"/>
            <a:ext cx="1508772" cy="323165"/>
          </a:xfrm>
          <a:prstGeom prst="rect">
            <a:avLst/>
          </a:prstGeom>
          <a:noFill/>
        </p:spPr>
        <p:txBody>
          <a:bodyPr wrap="square" rtlCol="0">
            <a:spAutoFit/>
          </a:bodyPr>
          <a:lstStyle/>
          <a:p>
            <a:r>
              <a:rPr kumimoji="1" lang="ja-JP" altLang="en-US" sz="1500" b="1" dirty="0"/>
              <a:t>ふだんのくらし</a:t>
            </a:r>
          </a:p>
        </p:txBody>
      </p:sp>
      <p:sp>
        <p:nvSpPr>
          <p:cNvPr id="35" name="テキスト ボックス 34">
            <a:extLst>
              <a:ext uri="{FF2B5EF4-FFF2-40B4-BE49-F238E27FC236}">
                <a16:creationId xmlns:a16="http://schemas.microsoft.com/office/drawing/2014/main" id="{E302B719-B38F-4399-ABD4-90E079C989C8}"/>
              </a:ext>
            </a:extLst>
          </p:cNvPr>
          <p:cNvSpPr txBox="1"/>
          <p:nvPr/>
        </p:nvSpPr>
        <p:spPr>
          <a:xfrm>
            <a:off x="3346559" y="4225029"/>
            <a:ext cx="2554318" cy="323165"/>
          </a:xfrm>
          <a:prstGeom prst="rect">
            <a:avLst/>
          </a:prstGeom>
          <a:noFill/>
        </p:spPr>
        <p:txBody>
          <a:bodyPr wrap="square" rtlCol="0">
            <a:spAutoFit/>
          </a:bodyPr>
          <a:lstStyle/>
          <a:p>
            <a:pPr algn="ctr"/>
            <a:r>
              <a:rPr kumimoji="1" lang="ja-JP" altLang="en-US" sz="1500" b="1" dirty="0">
                <a:latin typeface="ＭＳ ゴシック" panose="020B0609070205080204" pitchFamily="49" charset="-128"/>
                <a:ea typeface="ＭＳ ゴシック" panose="020B0609070205080204" pitchFamily="49" charset="-128"/>
              </a:rPr>
              <a:t>配慮が必要な方への理解</a:t>
            </a:r>
          </a:p>
        </p:txBody>
      </p:sp>
      <p:sp>
        <p:nvSpPr>
          <p:cNvPr id="36" name="テキスト ボックス 35">
            <a:extLst>
              <a:ext uri="{FF2B5EF4-FFF2-40B4-BE49-F238E27FC236}">
                <a16:creationId xmlns:a16="http://schemas.microsoft.com/office/drawing/2014/main" id="{C7BB7F38-4EAB-4D04-BC4B-1C529C28898C}"/>
              </a:ext>
            </a:extLst>
          </p:cNvPr>
          <p:cNvSpPr txBox="1"/>
          <p:nvPr/>
        </p:nvSpPr>
        <p:spPr>
          <a:xfrm>
            <a:off x="2239667" y="2978757"/>
            <a:ext cx="1365975" cy="507831"/>
          </a:xfrm>
          <a:prstGeom prst="rect">
            <a:avLst/>
          </a:prstGeom>
          <a:noFill/>
        </p:spPr>
        <p:txBody>
          <a:bodyPr wrap="square" rtlCol="0">
            <a:spAutoFit/>
          </a:bodyPr>
          <a:lstStyle/>
          <a:p>
            <a:r>
              <a:rPr kumimoji="1" lang="ja-JP" altLang="en-US" sz="1350" b="1" dirty="0">
                <a:latin typeface="ＭＳ ゴシック" panose="020B0609070205080204" pitchFamily="49" charset="-128"/>
                <a:ea typeface="ＭＳ ゴシック" panose="020B0609070205080204" pitchFamily="49" charset="-128"/>
              </a:rPr>
              <a:t>助け合い・交流</a:t>
            </a:r>
          </a:p>
        </p:txBody>
      </p:sp>
      <p:sp>
        <p:nvSpPr>
          <p:cNvPr id="37" name="テキスト ボックス 36">
            <a:extLst>
              <a:ext uri="{FF2B5EF4-FFF2-40B4-BE49-F238E27FC236}">
                <a16:creationId xmlns:a16="http://schemas.microsoft.com/office/drawing/2014/main" id="{0A6DE9AF-8FCA-41FA-A07C-6C2321F373BB}"/>
              </a:ext>
            </a:extLst>
          </p:cNvPr>
          <p:cNvSpPr txBox="1"/>
          <p:nvPr/>
        </p:nvSpPr>
        <p:spPr>
          <a:xfrm>
            <a:off x="5842801" y="2798242"/>
            <a:ext cx="1083362" cy="300082"/>
          </a:xfrm>
          <a:prstGeom prst="rect">
            <a:avLst/>
          </a:prstGeom>
          <a:noFill/>
        </p:spPr>
        <p:txBody>
          <a:bodyPr wrap="square" rtlCol="0">
            <a:spAutoFit/>
          </a:bodyPr>
          <a:lstStyle/>
          <a:p>
            <a:r>
              <a:rPr lang="ja-JP" altLang="en-US" sz="1350" b="1" dirty="0">
                <a:latin typeface="ＭＳ ゴシック" panose="020B0609070205080204" pitchFamily="49" charset="-128"/>
                <a:ea typeface="ＭＳ ゴシック" panose="020B0609070205080204" pitchFamily="49" charset="-128"/>
              </a:rPr>
              <a:t>健康づくり</a:t>
            </a:r>
            <a:endParaRPr kumimoji="1" lang="ja-JP" altLang="en-US" sz="1350" b="1" dirty="0">
              <a:latin typeface="ＭＳ ゴシック" panose="020B0609070205080204" pitchFamily="49" charset="-128"/>
              <a:ea typeface="ＭＳ ゴシック" panose="020B0609070205080204" pitchFamily="49" charset="-128"/>
            </a:endParaRPr>
          </a:p>
        </p:txBody>
      </p:sp>
      <p:sp>
        <p:nvSpPr>
          <p:cNvPr id="42" name="テキスト ボックス 41">
            <a:extLst>
              <a:ext uri="{FF2B5EF4-FFF2-40B4-BE49-F238E27FC236}">
                <a16:creationId xmlns:a16="http://schemas.microsoft.com/office/drawing/2014/main" id="{5372A8DC-D9FB-48A7-A9D6-FDA4DBF0116E}"/>
              </a:ext>
            </a:extLst>
          </p:cNvPr>
          <p:cNvSpPr txBox="1"/>
          <p:nvPr/>
        </p:nvSpPr>
        <p:spPr>
          <a:xfrm>
            <a:off x="939657" y="2726256"/>
            <a:ext cx="775249" cy="300082"/>
          </a:xfrm>
          <a:prstGeom prst="rect">
            <a:avLst/>
          </a:prstGeom>
          <a:noFill/>
        </p:spPr>
        <p:txBody>
          <a:bodyPr wrap="square" rtlCol="0">
            <a:spAutoFit/>
          </a:bodyPr>
          <a:lstStyle/>
          <a:p>
            <a:r>
              <a:rPr kumimoji="1" lang="ja-JP" altLang="en-US" sz="1350" dirty="0"/>
              <a:t>医療</a:t>
            </a:r>
          </a:p>
        </p:txBody>
      </p:sp>
      <p:sp>
        <p:nvSpPr>
          <p:cNvPr id="43" name="テキスト ボックス 42">
            <a:extLst>
              <a:ext uri="{FF2B5EF4-FFF2-40B4-BE49-F238E27FC236}">
                <a16:creationId xmlns:a16="http://schemas.microsoft.com/office/drawing/2014/main" id="{5F52365D-4A76-4814-8010-0D730E16EF1B}"/>
              </a:ext>
            </a:extLst>
          </p:cNvPr>
          <p:cNvSpPr txBox="1"/>
          <p:nvPr/>
        </p:nvSpPr>
        <p:spPr>
          <a:xfrm>
            <a:off x="1691214" y="5607803"/>
            <a:ext cx="909062" cy="300082"/>
          </a:xfrm>
          <a:prstGeom prst="rect">
            <a:avLst/>
          </a:prstGeom>
          <a:noFill/>
        </p:spPr>
        <p:txBody>
          <a:bodyPr wrap="square" rtlCol="0">
            <a:spAutoFit/>
          </a:bodyPr>
          <a:lstStyle/>
          <a:p>
            <a:r>
              <a:rPr kumimoji="1" lang="ja-JP" altLang="en-US" sz="1350" dirty="0"/>
              <a:t>学校</a:t>
            </a:r>
          </a:p>
        </p:txBody>
      </p:sp>
      <p:sp>
        <p:nvSpPr>
          <p:cNvPr id="44" name="テキスト ボックス 43">
            <a:extLst>
              <a:ext uri="{FF2B5EF4-FFF2-40B4-BE49-F238E27FC236}">
                <a16:creationId xmlns:a16="http://schemas.microsoft.com/office/drawing/2014/main" id="{AD8BA007-E398-48F4-B8FE-6D06459C8EAC}"/>
              </a:ext>
            </a:extLst>
          </p:cNvPr>
          <p:cNvSpPr txBox="1"/>
          <p:nvPr/>
        </p:nvSpPr>
        <p:spPr>
          <a:xfrm>
            <a:off x="388033" y="4523553"/>
            <a:ext cx="1878496" cy="300082"/>
          </a:xfrm>
          <a:prstGeom prst="rect">
            <a:avLst/>
          </a:prstGeom>
          <a:noFill/>
        </p:spPr>
        <p:txBody>
          <a:bodyPr wrap="square" rtlCol="0">
            <a:spAutoFit/>
          </a:bodyPr>
          <a:lstStyle/>
          <a:p>
            <a:r>
              <a:rPr kumimoji="1" lang="ja-JP" altLang="en-US" sz="1350" dirty="0"/>
              <a:t>子育て支援センター</a:t>
            </a:r>
          </a:p>
        </p:txBody>
      </p:sp>
      <p:sp>
        <p:nvSpPr>
          <p:cNvPr id="45" name="テキスト ボックス 44">
            <a:extLst>
              <a:ext uri="{FF2B5EF4-FFF2-40B4-BE49-F238E27FC236}">
                <a16:creationId xmlns:a16="http://schemas.microsoft.com/office/drawing/2014/main" id="{61E19FCB-EBFC-43AF-8959-3AC5FBAD37CD}"/>
              </a:ext>
            </a:extLst>
          </p:cNvPr>
          <p:cNvSpPr txBox="1"/>
          <p:nvPr/>
        </p:nvSpPr>
        <p:spPr>
          <a:xfrm>
            <a:off x="3023796" y="5622275"/>
            <a:ext cx="1227357" cy="300082"/>
          </a:xfrm>
          <a:prstGeom prst="rect">
            <a:avLst/>
          </a:prstGeom>
          <a:noFill/>
        </p:spPr>
        <p:txBody>
          <a:bodyPr wrap="square" rtlCol="0">
            <a:spAutoFit/>
          </a:bodyPr>
          <a:lstStyle/>
          <a:p>
            <a:r>
              <a:rPr kumimoji="1" lang="ja-JP" altLang="en-US" sz="1350" dirty="0"/>
              <a:t>ボランティア</a:t>
            </a:r>
          </a:p>
        </p:txBody>
      </p:sp>
      <p:sp>
        <p:nvSpPr>
          <p:cNvPr id="46" name="テキスト ボックス 45">
            <a:extLst>
              <a:ext uri="{FF2B5EF4-FFF2-40B4-BE49-F238E27FC236}">
                <a16:creationId xmlns:a16="http://schemas.microsoft.com/office/drawing/2014/main" id="{5DAA9AFB-6971-4E04-908A-B22A7D177EF3}"/>
              </a:ext>
            </a:extLst>
          </p:cNvPr>
          <p:cNvSpPr txBox="1"/>
          <p:nvPr/>
        </p:nvSpPr>
        <p:spPr>
          <a:xfrm>
            <a:off x="6370907" y="5522021"/>
            <a:ext cx="1227357" cy="300082"/>
          </a:xfrm>
          <a:prstGeom prst="rect">
            <a:avLst/>
          </a:prstGeom>
          <a:noFill/>
        </p:spPr>
        <p:txBody>
          <a:bodyPr wrap="square" rtlCol="0">
            <a:spAutoFit/>
          </a:bodyPr>
          <a:lstStyle/>
          <a:p>
            <a:r>
              <a:rPr kumimoji="1" lang="ja-JP" altLang="en-US" sz="1350" dirty="0"/>
              <a:t>行政</a:t>
            </a:r>
          </a:p>
        </p:txBody>
      </p:sp>
      <p:sp>
        <p:nvSpPr>
          <p:cNvPr id="47" name="テキスト ボックス 46">
            <a:extLst>
              <a:ext uri="{FF2B5EF4-FFF2-40B4-BE49-F238E27FC236}">
                <a16:creationId xmlns:a16="http://schemas.microsoft.com/office/drawing/2014/main" id="{94F85509-E8CA-4897-A186-2DCE38DCAF6F}"/>
              </a:ext>
            </a:extLst>
          </p:cNvPr>
          <p:cNvSpPr txBox="1"/>
          <p:nvPr/>
        </p:nvSpPr>
        <p:spPr>
          <a:xfrm>
            <a:off x="7434194" y="4702370"/>
            <a:ext cx="983562" cy="300082"/>
          </a:xfrm>
          <a:prstGeom prst="rect">
            <a:avLst/>
          </a:prstGeom>
          <a:noFill/>
        </p:spPr>
        <p:txBody>
          <a:bodyPr wrap="square" rtlCol="0">
            <a:spAutoFit/>
          </a:bodyPr>
          <a:lstStyle/>
          <a:p>
            <a:r>
              <a:rPr kumimoji="1" lang="ja-JP" altLang="en-US" sz="1350" dirty="0"/>
              <a:t>介護</a:t>
            </a:r>
          </a:p>
        </p:txBody>
      </p:sp>
      <p:sp>
        <p:nvSpPr>
          <p:cNvPr id="48" name="テキスト ボックス 47">
            <a:extLst>
              <a:ext uri="{FF2B5EF4-FFF2-40B4-BE49-F238E27FC236}">
                <a16:creationId xmlns:a16="http://schemas.microsoft.com/office/drawing/2014/main" id="{172571CA-E940-44F0-BBAA-2D30FC575A47}"/>
              </a:ext>
            </a:extLst>
          </p:cNvPr>
          <p:cNvSpPr txBox="1"/>
          <p:nvPr/>
        </p:nvSpPr>
        <p:spPr>
          <a:xfrm>
            <a:off x="7170313" y="2798242"/>
            <a:ext cx="1387578" cy="507831"/>
          </a:xfrm>
          <a:prstGeom prst="rect">
            <a:avLst/>
          </a:prstGeom>
          <a:noFill/>
        </p:spPr>
        <p:txBody>
          <a:bodyPr wrap="square" rtlCol="0">
            <a:spAutoFit/>
          </a:bodyPr>
          <a:lstStyle/>
          <a:p>
            <a:r>
              <a:rPr kumimoji="1" lang="ja-JP" altLang="en-US" sz="1350" dirty="0"/>
              <a:t>地域包括支援センター</a:t>
            </a:r>
          </a:p>
        </p:txBody>
      </p:sp>
      <p:sp>
        <p:nvSpPr>
          <p:cNvPr id="49" name="テキスト ボックス 48">
            <a:extLst>
              <a:ext uri="{FF2B5EF4-FFF2-40B4-BE49-F238E27FC236}">
                <a16:creationId xmlns:a16="http://schemas.microsoft.com/office/drawing/2014/main" id="{5938B4AF-3EE8-4FD7-AC1D-3A8B0A0F31AE}"/>
              </a:ext>
            </a:extLst>
          </p:cNvPr>
          <p:cNvSpPr txBox="1"/>
          <p:nvPr/>
        </p:nvSpPr>
        <p:spPr>
          <a:xfrm>
            <a:off x="6740405" y="1727387"/>
            <a:ext cx="1387578" cy="300082"/>
          </a:xfrm>
          <a:prstGeom prst="rect">
            <a:avLst/>
          </a:prstGeom>
          <a:noFill/>
        </p:spPr>
        <p:txBody>
          <a:bodyPr wrap="square" rtlCol="0">
            <a:spAutoFit/>
          </a:bodyPr>
          <a:lstStyle/>
          <a:p>
            <a:r>
              <a:rPr kumimoji="1" lang="ja-JP" altLang="en-US" sz="1350" dirty="0"/>
              <a:t>社会福祉協議会</a:t>
            </a:r>
          </a:p>
        </p:txBody>
      </p:sp>
      <p:sp>
        <p:nvSpPr>
          <p:cNvPr id="50" name="テキスト ボックス 49">
            <a:extLst>
              <a:ext uri="{FF2B5EF4-FFF2-40B4-BE49-F238E27FC236}">
                <a16:creationId xmlns:a16="http://schemas.microsoft.com/office/drawing/2014/main" id="{402F753E-6000-40EC-AC07-57A3BA5FD478}"/>
              </a:ext>
            </a:extLst>
          </p:cNvPr>
          <p:cNvSpPr txBox="1"/>
          <p:nvPr/>
        </p:nvSpPr>
        <p:spPr>
          <a:xfrm>
            <a:off x="1703748" y="1927504"/>
            <a:ext cx="1222309" cy="507831"/>
          </a:xfrm>
          <a:prstGeom prst="rect">
            <a:avLst/>
          </a:prstGeom>
          <a:noFill/>
        </p:spPr>
        <p:txBody>
          <a:bodyPr wrap="square" rtlCol="0">
            <a:spAutoFit/>
          </a:bodyPr>
          <a:lstStyle/>
          <a:p>
            <a:r>
              <a:rPr kumimoji="1" lang="ja-JP" altLang="en-US" sz="1350" dirty="0"/>
              <a:t>障がい者相談支援</a:t>
            </a:r>
            <a:r>
              <a:rPr lang="ja-JP" altLang="en-US" sz="1350" dirty="0"/>
              <a:t>事業所</a:t>
            </a:r>
            <a:endParaRPr kumimoji="1" lang="ja-JP" altLang="en-US" sz="1350" dirty="0"/>
          </a:p>
        </p:txBody>
      </p:sp>
      <p:sp>
        <p:nvSpPr>
          <p:cNvPr id="51" name="テキスト ボックス 50">
            <a:extLst>
              <a:ext uri="{FF2B5EF4-FFF2-40B4-BE49-F238E27FC236}">
                <a16:creationId xmlns:a16="http://schemas.microsoft.com/office/drawing/2014/main" id="{99A1C9F5-D1C7-4936-BE5E-A9266CA46B5D}"/>
              </a:ext>
            </a:extLst>
          </p:cNvPr>
          <p:cNvSpPr txBox="1"/>
          <p:nvPr/>
        </p:nvSpPr>
        <p:spPr>
          <a:xfrm>
            <a:off x="3707920" y="2113545"/>
            <a:ext cx="1685284" cy="784830"/>
          </a:xfrm>
          <a:prstGeom prst="rect">
            <a:avLst/>
          </a:prstGeom>
          <a:noFill/>
        </p:spPr>
        <p:txBody>
          <a:bodyPr wrap="square" rtlCol="0">
            <a:spAutoFit/>
          </a:bodyPr>
          <a:lstStyle/>
          <a:p>
            <a:r>
              <a:rPr kumimoji="1" lang="ja-JP" altLang="en-US" sz="1500" b="1" dirty="0"/>
              <a:t>ご近所の支え合い</a:t>
            </a:r>
            <a:endParaRPr kumimoji="1" lang="en-US" altLang="ja-JP" sz="1500" b="1" dirty="0"/>
          </a:p>
          <a:p>
            <a:endParaRPr lang="en-US" altLang="ja-JP" sz="1500" b="1" dirty="0"/>
          </a:p>
          <a:p>
            <a:pPr algn="ctr"/>
            <a:r>
              <a:rPr kumimoji="1" lang="en-US" altLang="ja-JP" sz="1500" b="1" dirty="0">
                <a:solidFill>
                  <a:srgbClr val="FF0000"/>
                </a:solidFill>
              </a:rPr>
              <a:t>【</a:t>
            </a:r>
            <a:r>
              <a:rPr kumimoji="1" lang="ja-JP" altLang="en-US" sz="1500" b="1" dirty="0">
                <a:solidFill>
                  <a:srgbClr val="FF0000"/>
                </a:solidFill>
              </a:rPr>
              <a:t>ごちゃまぜ</a:t>
            </a:r>
            <a:r>
              <a:rPr kumimoji="1" lang="en-US" altLang="ja-JP" sz="1500" b="1" dirty="0">
                <a:solidFill>
                  <a:srgbClr val="FF0000"/>
                </a:solidFill>
              </a:rPr>
              <a:t>】</a:t>
            </a:r>
            <a:endParaRPr kumimoji="1" lang="ja-JP" altLang="en-US" sz="1500" b="1" dirty="0">
              <a:solidFill>
                <a:srgbClr val="FF0000"/>
              </a:solidFill>
            </a:endParaRPr>
          </a:p>
        </p:txBody>
      </p:sp>
      <p:sp>
        <p:nvSpPr>
          <p:cNvPr id="52" name="フローチャート: 結合子 51">
            <a:extLst>
              <a:ext uri="{FF2B5EF4-FFF2-40B4-BE49-F238E27FC236}">
                <a16:creationId xmlns:a16="http://schemas.microsoft.com/office/drawing/2014/main" id="{2EB9F28C-2588-44E9-8E41-BEF24F4A3DF3}"/>
              </a:ext>
            </a:extLst>
          </p:cNvPr>
          <p:cNvSpPr/>
          <p:nvPr/>
        </p:nvSpPr>
        <p:spPr>
          <a:xfrm>
            <a:off x="8112093" y="2969514"/>
            <a:ext cx="1012515" cy="84619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50" dirty="0">
                <a:solidFill>
                  <a:schemeClr val="tx1"/>
                </a:solidFill>
              </a:rPr>
              <a:t>人生のゴールまで</a:t>
            </a:r>
          </a:p>
        </p:txBody>
      </p:sp>
      <p:sp>
        <p:nvSpPr>
          <p:cNvPr id="66" name="フローチャート: 結合子 65">
            <a:extLst>
              <a:ext uri="{FF2B5EF4-FFF2-40B4-BE49-F238E27FC236}">
                <a16:creationId xmlns:a16="http://schemas.microsoft.com/office/drawing/2014/main" id="{AF092AF4-B058-4F65-A1D2-31C6F7EEEDA9}"/>
              </a:ext>
            </a:extLst>
          </p:cNvPr>
          <p:cNvSpPr/>
          <p:nvPr/>
        </p:nvSpPr>
        <p:spPr>
          <a:xfrm>
            <a:off x="9697" y="2959696"/>
            <a:ext cx="1012515" cy="84619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50" dirty="0">
                <a:solidFill>
                  <a:schemeClr val="tx1"/>
                </a:solidFill>
              </a:rPr>
              <a:t>生まれてから</a:t>
            </a:r>
          </a:p>
        </p:txBody>
      </p:sp>
      <p:sp>
        <p:nvSpPr>
          <p:cNvPr id="53" name="テキスト ボックス 52">
            <a:extLst>
              <a:ext uri="{FF2B5EF4-FFF2-40B4-BE49-F238E27FC236}">
                <a16:creationId xmlns:a16="http://schemas.microsoft.com/office/drawing/2014/main" id="{B3C3BA7F-FFEC-4792-9930-661226481A0B}"/>
              </a:ext>
            </a:extLst>
          </p:cNvPr>
          <p:cNvSpPr txBox="1"/>
          <p:nvPr/>
        </p:nvSpPr>
        <p:spPr>
          <a:xfrm>
            <a:off x="2767780" y="1108101"/>
            <a:ext cx="3972625" cy="323165"/>
          </a:xfrm>
          <a:prstGeom prst="rect">
            <a:avLst/>
          </a:prstGeom>
          <a:noFill/>
        </p:spPr>
        <p:txBody>
          <a:bodyPr wrap="square" rtlCol="0">
            <a:spAutoFit/>
          </a:bodyPr>
          <a:lstStyle/>
          <a:p>
            <a:r>
              <a:rPr kumimoji="1" lang="ja-JP" altLang="en-US" sz="1500" b="1" dirty="0"/>
              <a:t>公的機関・専門職・民間企業などのサービス</a:t>
            </a:r>
          </a:p>
        </p:txBody>
      </p:sp>
      <p:pic>
        <p:nvPicPr>
          <p:cNvPr id="1052" name="Picture 28">
            <a:extLst>
              <a:ext uri="{FF2B5EF4-FFF2-40B4-BE49-F238E27FC236}">
                <a16:creationId xmlns:a16="http://schemas.microsoft.com/office/drawing/2014/main" id="{212DD62A-14A9-4B0A-8500-C1988E5E6308}"/>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643252" y="4928151"/>
            <a:ext cx="1203164" cy="818152"/>
          </a:xfrm>
          <a:prstGeom prst="rect">
            <a:avLst/>
          </a:prstGeom>
          <a:noFill/>
          <a:extLst>
            <a:ext uri="{909E8E84-426E-40DD-AFC4-6F175D3DCCD1}">
              <a14:hiddenFill xmlns:a14="http://schemas.microsoft.com/office/drawing/2010/main">
                <a:solidFill>
                  <a:srgbClr val="FFFFFF"/>
                </a:solidFill>
              </a14:hiddenFill>
            </a:ext>
          </a:extLst>
        </p:spPr>
      </p:pic>
      <p:sp>
        <p:nvSpPr>
          <p:cNvPr id="56" name="テキスト ボックス 55">
            <a:extLst>
              <a:ext uri="{FF2B5EF4-FFF2-40B4-BE49-F238E27FC236}">
                <a16:creationId xmlns:a16="http://schemas.microsoft.com/office/drawing/2014/main" id="{90616106-7EDD-4145-B5FF-2631EF24065A}"/>
              </a:ext>
            </a:extLst>
          </p:cNvPr>
          <p:cNvSpPr txBox="1"/>
          <p:nvPr/>
        </p:nvSpPr>
        <p:spPr>
          <a:xfrm>
            <a:off x="4875541" y="5696604"/>
            <a:ext cx="1012515" cy="300082"/>
          </a:xfrm>
          <a:prstGeom prst="rect">
            <a:avLst/>
          </a:prstGeom>
          <a:noFill/>
        </p:spPr>
        <p:txBody>
          <a:bodyPr wrap="square" rtlCol="0">
            <a:spAutoFit/>
          </a:bodyPr>
          <a:lstStyle/>
          <a:p>
            <a:r>
              <a:rPr kumimoji="1" lang="ja-JP" altLang="en-US" sz="1350" dirty="0"/>
              <a:t>民間企業</a:t>
            </a:r>
          </a:p>
        </p:txBody>
      </p:sp>
      <p:pic>
        <p:nvPicPr>
          <p:cNvPr id="8" name="図 7">
            <a:extLst>
              <a:ext uri="{FF2B5EF4-FFF2-40B4-BE49-F238E27FC236}">
                <a16:creationId xmlns:a16="http://schemas.microsoft.com/office/drawing/2014/main" id="{6675A71D-5195-408D-B49D-EA4F28941501}"/>
              </a:ext>
            </a:extLst>
          </p:cNvPr>
          <p:cNvPicPr>
            <a:picLocks noChangeAspect="1"/>
          </p:cNvPicPr>
          <p:nvPr/>
        </p:nvPicPr>
        <p:blipFill>
          <a:blip r:embed="rId25" cstate="print">
            <a:extLst>
              <a:ext uri="{28A0092B-C50C-407E-A947-70E740481C1C}">
                <a14:useLocalDpi xmlns:a14="http://schemas.microsoft.com/office/drawing/2010/main" val="0"/>
              </a:ext>
              <a:ext uri="{837473B0-CC2E-450A-ABE3-18F120FF3D39}">
                <a1611:picAttrSrcUrl xmlns:a1611="http://schemas.microsoft.com/office/drawing/2016/11/main" r:id="rId26"/>
              </a:ext>
            </a:extLst>
          </a:blip>
          <a:stretch>
            <a:fillRect/>
          </a:stretch>
        </p:blipFill>
        <p:spPr>
          <a:xfrm>
            <a:off x="3831910" y="2864511"/>
            <a:ext cx="1531224" cy="825719"/>
          </a:xfrm>
          <a:prstGeom prst="rect">
            <a:avLst/>
          </a:prstGeom>
        </p:spPr>
      </p:pic>
      <p:pic>
        <p:nvPicPr>
          <p:cNvPr id="3" name="図 2">
            <a:extLst>
              <a:ext uri="{FF2B5EF4-FFF2-40B4-BE49-F238E27FC236}">
                <a16:creationId xmlns:a16="http://schemas.microsoft.com/office/drawing/2014/main" id="{92A6F25B-6751-4618-B566-BC5A3630BB63}"/>
              </a:ext>
            </a:extLst>
          </p:cNvPr>
          <p:cNvPicPr>
            <a:picLocks noChangeAspect="1"/>
          </p:cNvPicPr>
          <p:nvPr/>
        </p:nvPicPr>
        <p:blipFill>
          <a:blip r:embed="rId27" cstate="print">
            <a:extLst>
              <a:ext uri="{28A0092B-C50C-407E-A947-70E740481C1C}">
                <a14:useLocalDpi xmlns:a14="http://schemas.microsoft.com/office/drawing/2010/main" val="0"/>
              </a:ext>
              <a:ext uri="{837473B0-CC2E-450A-ABE3-18F120FF3D39}">
                <a1611:picAttrSrcUrl xmlns:a1611="http://schemas.microsoft.com/office/drawing/2016/11/main" r:id="rId28"/>
              </a:ext>
            </a:extLst>
          </a:blip>
          <a:stretch>
            <a:fillRect/>
          </a:stretch>
        </p:blipFill>
        <p:spPr>
          <a:xfrm>
            <a:off x="2621975" y="3510104"/>
            <a:ext cx="933385" cy="859735"/>
          </a:xfrm>
          <a:prstGeom prst="rect">
            <a:avLst/>
          </a:prstGeom>
        </p:spPr>
      </p:pic>
    </p:spTree>
    <p:extLst>
      <p:ext uri="{BB962C8B-B14F-4D97-AF65-F5344CB8AC3E}">
        <p14:creationId xmlns:p14="http://schemas.microsoft.com/office/powerpoint/2010/main" val="3960638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13DB78-6291-4A1C-ABAC-91EB6DE6E5F1}"/>
              </a:ext>
            </a:extLst>
          </p:cNvPr>
          <p:cNvSpPr>
            <a:spLocks noGrp="1"/>
          </p:cNvSpPr>
          <p:nvPr>
            <p:ph type="title"/>
          </p:nvPr>
        </p:nvSpPr>
        <p:spPr/>
        <p:txBody>
          <a:bodyPr/>
          <a:lstStyle/>
          <a:p>
            <a:r>
              <a:rPr kumimoji="1" lang="ja-JP" altLang="en-US" dirty="0">
                <a:latin typeface="UD デジタル 教科書体 N" panose="02020400000000000000" pitchFamily="17" charset="-128"/>
                <a:ea typeface="UD デジタル 教科書体 N" panose="02020400000000000000" pitchFamily="17" charset="-128"/>
              </a:rPr>
              <a:t>講義の流れ</a:t>
            </a:r>
          </a:p>
        </p:txBody>
      </p:sp>
      <p:sp>
        <p:nvSpPr>
          <p:cNvPr id="3" name="コンテンツ プレースホルダー 2">
            <a:extLst>
              <a:ext uri="{FF2B5EF4-FFF2-40B4-BE49-F238E27FC236}">
                <a16:creationId xmlns:a16="http://schemas.microsoft.com/office/drawing/2014/main" id="{FD2EB799-1F8A-465E-8219-823AF745D8C1}"/>
              </a:ext>
            </a:extLst>
          </p:cNvPr>
          <p:cNvSpPr>
            <a:spLocks noGrp="1"/>
          </p:cNvSpPr>
          <p:nvPr>
            <p:ph idx="1"/>
          </p:nvPr>
        </p:nvSpPr>
        <p:spPr>
          <a:xfrm>
            <a:off x="457200" y="1340768"/>
            <a:ext cx="8229600" cy="4525963"/>
          </a:xfrm>
        </p:spPr>
        <p:txBody>
          <a:bodyPr/>
          <a:lstStyle/>
          <a:p>
            <a:pPr marL="0" indent="0">
              <a:buNone/>
            </a:pPr>
            <a:r>
              <a:rPr kumimoji="1" lang="en-US" altLang="ja-JP" dirty="0">
                <a:latin typeface="UD デジタル 教科書体 N" panose="02020400000000000000" pitchFamily="17" charset="-128"/>
                <a:ea typeface="UD デジタル 教科書体 N" panose="02020400000000000000" pitchFamily="17" charset="-128"/>
              </a:rPr>
              <a:t>1</a:t>
            </a:r>
            <a:r>
              <a:rPr kumimoji="1" lang="ja-JP" altLang="en-US" dirty="0">
                <a:latin typeface="UD デジタル 教科書体 N" panose="02020400000000000000" pitchFamily="17" charset="-128"/>
                <a:ea typeface="UD デジタル 教科書体 N" panose="02020400000000000000" pitchFamily="17" charset="-128"/>
              </a:rPr>
              <a:t>．地域共生社会とは</a:t>
            </a:r>
            <a:endParaRPr kumimoji="1" lang="en-US" altLang="ja-JP" dirty="0">
              <a:latin typeface="UD デジタル 教科書体 N" panose="02020400000000000000" pitchFamily="17" charset="-128"/>
              <a:ea typeface="UD デジタル 教科書体 N" panose="02020400000000000000" pitchFamily="17" charset="-128"/>
            </a:endParaRPr>
          </a:p>
          <a:p>
            <a:pPr marL="0" indent="0">
              <a:buNone/>
            </a:pPr>
            <a:endParaRPr kumimoji="1" lang="en-US" altLang="ja-JP" dirty="0">
              <a:latin typeface="UD デジタル 教科書体 N" panose="02020400000000000000" pitchFamily="17" charset="-128"/>
              <a:ea typeface="UD デジタル 教科書体 N" panose="02020400000000000000" pitchFamily="17" charset="-128"/>
            </a:endParaRPr>
          </a:p>
          <a:p>
            <a:pPr marL="0" indent="0">
              <a:buNone/>
            </a:pPr>
            <a:r>
              <a:rPr kumimoji="1" lang="en-US" altLang="ja-JP" dirty="0">
                <a:latin typeface="UD デジタル 教科書体 N" panose="02020400000000000000" pitchFamily="17" charset="-128"/>
                <a:ea typeface="UD デジタル 教科書体 N" panose="02020400000000000000" pitchFamily="17" charset="-128"/>
              </a:rPr>
              <a:t>2</a:t>
            </a:r>
            <a:r>
              <a:rPr kumimoji="1" lang="ja-JP" altLang="en-US" dirty="0">
                <a:latin typeface="UD デジタル 教科書体 N" panose="02020400000000000000" pitchFamily="17" charset="-128"/>
                <a:ea typeface="UD デジタル 教科書体 N" panose="02020400000000000000" pitchFamily="17" charset="-128"/>
              </a:rPr>
              <a:t>．地域共生社会と包括的相談支援体制</a:t>
            </a:r>
            <a:endParaRPr kumimoji="1" lang="en-US" altLang="ja-JP" dirty="0">
              <a:latin typeface="UD デジタル 教科書体 N" panose="02020400000000000000" pitchFamily="17" charset="-128"/>
              <a:ea typeface="UD デジタル 教科書体 N" panose="02020400000000000000" pitchFamily="17" charset="-128"/>
            </a:endParaRPr>
          </a:p>
          <a:p>
            <a:pPr marL="0" indent="0">
              <a:buNone/>
            </a:pPr>
            <a:endParaRPr kumimoji="1" lang="en-US" altLang="ja-JP" dirty="0">
              <a:latin typeface="UD デジタル 教科書体 N" panose="02020400000000000000" pitchFamily="17" charset="-128"/>
              <a:ea typeface="UD デジタル 教科書体 N" panose="02020400000000000000" pitchFamily="17" charset="-128"/>
            </a:endParaRPr>
          </a:p>
          <a:p>
            <a:pPr marL="0" indent="0">
              <a:buNone/>
            </a:pPr>
            <a:r>
              <a:rPr kumimoji="1" lang="en-US" altLang="ja-JP" dirty="0">
                <a:latin typeface="UD デジタル 教科書体 N" panose="02020400000000000000" pitchFamily="17" charset="-128"/>
                <a:ea typeface="UD デジタル 教科書体 N" panose="02020400000000000000" pitchFamily="17" charset="-128"/>
              </a:rPr>
              <a:t>3</a:t>
            </a:r>
            <a:r>
              <a:rPr kumimoji="1" lang="ja-JP" altLang="en-US" dirty="0">
                <a:latin typeface="UD デジタル 教科書体 N" panose="02020400000000000000" pitchFamily="17" charset="-128"/>
                <a:ea typeface="UD デジタル 教科書体 N" panose="02020400000000000000" pitchFamily="17" charset="-128"/>
              </a:rPr>
              <a:t>．地域共生社会と基幹相談支援センター</a:t>
            </a:r>
            <a:endParaRPr kumimoji="1" lang="en-US" altLang="ja-JP" dirty="0">
              <a:latin typeface="UD デジタル 教科書体 N" panose="02020400000000000000" pitchFamily="17" charset="-128"/>
              <a:ea typeface="UD デジタル 教科書体 N" panose="02020400000000000000" pitchFamily="17" charset="-128"/>
            </a:endParaRPr>
          </a:p>
          <a:p>
            <a:pPr marL="0" indent="0">
              <a:buNone/>
            </a:pPr>
            <a:endParaRPr kumimoji="1" lang="en-US" altLang="ja-JP" dirty="0">
              <a:latin typeface="UD デジタル 教科書体 N" panose="02020400000000000000" pitchFamily="17" charset="-128"/>
              <a:ea typeface="UD デジタル 教科書体 N" panose="02020400000000000000" pitchFamily="17" charset="-128"/>
            </a:endParaRPr>
          </a:p>
          <a:p>
            <a:pPr marL="0" indent="0">
              <a:buNone/>
            </a:pPr>
            <a:r>
              <a:rPr kumimoji="1" lang="en-US" altLang="ja-JP" dirty="0">
                <a:latin typeface="UD デジタル 教科書体 N" panose="02020400000000000000" pitchFamily="17" charset="-128"/>
                <a:ea typeface="UD デジタル 教科書体 N" panose="02020400000000000000" pitchFamily="17" charset="-128"/>
              </a:rPr>
              <a:t>4</a:t>
            </a:r>
            <a:r>
              <a:rPr kumimoji="1" lang="ja-JP" altLang="en-US" dirty="0">
                <a:latin typeface="UD デジタル 教科書体 N" panose="02020400000000000000" pitchFamily="17" charset="-128"/>
                <a:ea typeface="UD デジタル 教科書体 N" panose="02020400000000000000" pitchFamily="17" charset="-128"/>
              </a:rPr>
              <a:t>．地域共生社会と主任相談支援専門員</a:t>
            </a:r>
            <a:endParaRPr kumimoji="1" lang="en-US" altLang="ja-JP" dirty="0">
              <a:latin typeface="UD デジタル 教科書体 N" panose="02020400000000000000" pitchFamily="17" charset="-128"/>
              <a:ea typeface="UD デジタル 教科書体 N" panose="02020400000000000000" pitchFamily="17" charset="-128"/>
            </a:endParaRPr>
          </a:p>
          <a:p>
            <a:pPr marL="0" indent="0">
              <a:buNone/>
            </a:pPr>
            <a:endParaRPr kumimoji="1" lang="en-US" altLang="ja-JP" dirty="0">
              <a:latin typeface="UD デジタル 教科書体 N" panose="02020400000000000000" pitchFamily="17" charset="-128"/>
              <a:ea typeface="UD デジタル 教科書体 N" panose="02020400000000000000" pitchFamily="17" charset="-128"/>
            </a:endParaRPr>
          </a:p>
          <a:p>
            <a:pPr marL="0" indent="0">
              <a:buNone/>
            </a:pPr>
            <a:r>
              <a:rPr kumimoji="1" lang="en-US" altLang="ja-JP" dirty="0">
                <a:latin typeface="UD デジタル 教科書体 N" panose="02020400000000000000" pitchFamily="17" charset="-128"/>
                <a:ea typeface="UD デジタル 教科書体 N" panose="02020400000000000000" pitchFamily="17" charset="-128"/>
              </a:rPr>
              <a:t>5</a:t>
            </a:r>
            <a:r>
              <a:rPr kumimoji="1" lang="ja-JP" altLang="en-US" dirty="0" err="1">
                <a:latin typeface="UD デジタル 教科書体 N" panose="02020400000000000000" pitchFamily="17" charset="-128"/>
                <a:ea typeface="UD デジタル 教科書体 N" panose="02020400000000000000" pitchFamily="17" charset="-128"/>
              </a:rPr>
              <a:t>．</a:t>
            </a:r>
            <a:r>
              <a:rPr kumimoji="1" lang="ja-JP" altLang="en-US" dirty="0">
                <a:latin typeface="UD デジタル 教科書体 N" panose="02020400000000000000" pitchFamily="17" charset="-128"/>
                <a:ea typeface="UD デジタル 教科書体 N" panose="02020400000000000000" pitchFamily="17" charset="-128"/>
              </a:rPr>
              <a:t>まとめ</a:t>
            </a:r>
            <a:endParaRPr kumimoji="1" lang="en-US" altLang="ja-JP" dirty="0">
              <a:latin typeface="UD デジタル 教科書体 N" panose="02020400000000000000" pitchFamily="17" charset="-128"/>
              <a:ea typeface="UD デジタル 教科書体 N" panose="02020400000000000000" pitchFamily="17" charset="-128"/>
            </a:endParaRP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FF5A54AB-48D0-4AEB-867B-0AA32984BA61}"/>
              </a:ext>
            </a:extLst>
          </p:cNvPr>
          <p:cNvSpPr>
            <a:spLocks noGrp="1"/>
          </p:cNvSpPr>
          <p:nvPr>
            <p:ph type="sldNum" sz="quarter" idx="12"/>
          </p:nvPr>
        </p:nvSpPr>
        <p:spPr>
          <a:xfrm>
            <a:off x="6876256" y="6453336"/>
            <a:ext cx="2133600" cy="476250"/>
          </a:xfrm>
        </p:spPr>
        <p:txBody>
          <a:bodyPr/>
          <a:lstStyle/>
          <a:p>
            <a:pPr>
              <a:defRPr/>
            </a:pPr>
            <a:fld id="{804D6B79-3AEB-42FE-A736-A41F7AEA0445}" type="slidenum">
              <a:rPr lang="en-US" altLang="ja-JP" smtClean="0"/>
              <a:pPr>
                <a:defRPr/>
              </a:pPr>
              <a:t>3</a:t>
            </a:fld>
            <a:endParaRPr lang="en-US" altLang="ja-JP"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486745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0CEC69-1528-41A4-ACBF-3584FD726EE1}"/>
              </a:ext>
            </a:extLst>
          </p:cNvPr>
          <p:cNvSpPr>
            <a:spLocks noGrp="1"/>
          </p:cNvSpPr>
          <p:nvPr>
            <p:ph type="title"/>
          </p:nvPr>
        </p:nvSpPr>
        <p:spPr/>
        <p:txBody>
          <a:bodyPr/>
          <a:lstStyle/>
          <a:p>
            <a:r>
              <a:rPr kumimoji="1" lang="ja-JP" altLang="en-US" dirty="0">
                <a:latin typeface="UD デジタル 教科書体 N" panose="02020400000000000000" pitchFamily="17" charset="-128"/>
                <a:ea typeface="UD デジタル 教科書体 N" panose="02020400000000000000" pitchFamily="17" charset="-128"/>
              </a:rPr>
              <a:t>地域共生社会とは</a:t>
            </a:r>
          </a:p>
        </p:txBody>
      </p:sp>
      <p:sp>
        <p:nvSpPr>
          <p:cNvPr id="3" name="コンテンツ プレースホルダー 2">
            <a:extLst>
              <a:ext uri="{FF2B5EF4-FFF2-40B4-BE49-F238E27FC236}">
                <a16:creationId xmlns:a16="http://schemas.microsoft.com/office/drawing/2014/main" id="{F0E47472-803F-4CD2-BC46-90107B3D9EAE}"/>
              </a:ext>
            </a:extLst>
          </p:cNvPr>
          <p:cNvSpPr>
            <a:spLocks noGrp="1"/>
          </p:cNvSpPr>
          <p:nvPr>
            <p:ph idx="1"/>
          </p:nvPr>
        </p:nvSpPr>
        <p:spPr/>
        <p:txBody>
          <a:bodyPr/>
          <a:lstStyle/>
          <a:p>
            <a:pPr marL="0" indent="0">
              <a:buNone/>
            </a:pPr>
            <a:r>
              <a:rPr kumimoji="1" lang="ja-JP" altLang="en-US" dirty="0">
                <a:latin typeface="UD デジタル 教科書体 N" panose="02020400000000000000" pitchFamily="17" charset="-128"/>
                <a:ea typeface="UD デジタル 教科書体 N" panose="02020400000000000000" pitchFamily="17" charset="-128"/>
              </a:rPr>
              <a:t>制度・分野ごとの</a:t>
            </a:r>
            <a:r>
              <a:rPr kumimoji="1" lang="en-US" altLang="ja-JP" dirty="0">
                <a:latin typeface="UD デジタル 教科書体 N" panose="02020400000000000000" pitchFamily="17" charset="-128"/>
                <a:ea typeface="UD デジタル 教科書体 N" panose="02020400000000000000" pitchFamily="17" charset="-128"/>
              </a:rPr>
              <a:t>『</a:t>
            </a:r>
            <a:r>
              <a:rPr kumimoji="1" lang="ja-JP" altLang="en-US" dirty="0">
                <a:latin typeface="UD デジタル 教科書体 N" panose="02020400000000000000" pitchFamily="17" charset="-128"/>
                <a:ea typeface="UD デジタル 教科書体 N" panose="02020400000000000000" pitchFamily="17" charset="-128"/>
              </a:rPr>
              <a:t>縦割り</a:t>
            </a:r>
            <a:r>
              <a:rPr kumimoji="1" lang="en-US" altLang="ja-JP" dirty="0">
                <a:latin typeface="UD デジタル 教科書体 N" panose="02020400000000000000" pitchFamily="17" charset="-128"/>
                <a:ea typeface="UD デジタル 教科書体 N" panose="02020400000000000000" pitchFamily="17" charset="-128"/>
              </a:rPr>
              <a:t>』</a:t>
            </a:r>
            <a:r>
              <a:rPr kumimoji="1" lang="ja-JP" altLang="en-US" dirty="0">
                <a:latin typeface="UD デジタル 教科書体 N" panose="02020400000000000000" pitchFamily="17" charset="-128"/>
                <a:ea typeface="UD デジタル 教科書体 N" panose="02020400000000000000" pitchFamily="17" charset="-128"/>
              </a:rPr>
              <a:t>や「支え手」「受け手」という関係を超えて、地域住民や地域の多様な主体が</a:t>
            </a:r>
            <a:r>
              <a:rPr kumimoji="1" lang="en-US" altLang="ja-JP" dirty="0">
                <a:latin typeface="UD デジタル 教科書体 N" panose="02020400000000000000" pitchFamily="17" charset="-128"/>
                <a:ea typeface="UD デジタル 教科書体 N" panose="02020400000000000000" pitchFamily="17" charset="-128"/>
              </a:rPr>
              <a:t>『</a:t>
            </a:r>
            <a:r>
              <a:rPr kumimoji="1" lang="ja-JP" altLang="en-US" dirty="0">
                <a:latin typeface="UD デジタル 教科書体 N" panose="02020400000000000000" pitchFamily="17" charset="-128"/>
                <a:ea typeface="UD デジタル 教科書体 N" panose="02020400000000000000" pitchFamily="17" charset="-128"/>
              </a:rPr>
              <a:t>我が事</a:t>
            </a:r>
            <a:r>
              <a:rPr kumimoji="1" lang="en-US" altLang="ja-JP" dirty="0">
                <a:latin typeface="UD デジタル 教科書体 N" panose="02020400000000000000" pitchFamily="17" charset="-128"/>
                <a:ea typeface="UD デジタル 教科書体 N" panose="02020400000000000000" pitchFamily="17" charset="-128"/>
              </a:rPr>
              <a:t>』</a:t>
            </a:r>
            <a:r>
              <a:rPr kumimoji="1" lang="ja-JP" altLang="en-US" dirty="0">
                <a:latin typeface="UD デジタル 教科書体 N" panose="02020400000000000000" pitchFamily="17" charset="-128"/>
                <a:ea typeface="UD デジタル 教科書体 N" panose="02020400000000000000" pitchFamily="17" charset="-128"/>
              </a:rPr>
              <a:t>として参画し、人と人、人と資源が世代や分野を超えて</a:t>
            </a:r>
            <a:r>
              <a:rPr kumimoji="1" lang="en-US" altLang="ja-JP" dirty="0">
                <a:latin typeface="UD デジタル 教科書体 N" panose="02020400000000000000" pitchFamily="17" charset="-128"/>
                <a:ea typeface="UD デジタル 教科書体 N" panose="02020400000000000000" pitchFamily="17" charset="-128"/>
              </a:rPr>
              <a:t>『</a:t>
            </a:r>
            <a:r>
              <a:rPr kumimoji="1" lang="ja-JP" altLang="en-US" dirty="0">
                <a:latin typeface="UD デジタル 教科書体 N" panose="02020400000000000000" pitchFamily="17" charset="-128"/>
                <a:ea typeface="UD デジタル 教科書体 N" panose="02020400000000000000" pitchFamily="17" charset="-128"/>
              </a:rPr>
              <a:t>丸ごと</a:t>
            </a:r>
            <a:r>
              <a:rPr kumimoji="1" lang="en-US" altLang="ja-JP" dirty="0">
                <a:latin typeface="UD デジタル 教科書体 N" panose="02020400000000000000" pitchFamily="17" charset="-128"/>
                <a:ea typeface="UD デジタル 教科書体 N" panose="02020400000000000000" pitchFamily="17" charset="-128"/>
              </a:rPr>
              <a:t>』</a:t>
            </a:r>
            <a:r>
              <a:rPr kumimoji="1" lang="ja-JP" altLang="en-US" dirty="0">
                <a:latin typeface="UD デジタル 教科書体 N" panose="02020400000000000000" pitchFamily="17" charset="-128"/>
                <a:ea typeface="UD デジタル 教科書体 N" panose="02020400000000000000" pitchFamily="17" charset="-128"/>
              </a:rPr>
              <a:t>つながることで、住民一人ひとりの暮らしと生きがい、地域とともに創っていく社会</a:t>
            </a:r>
          </a:p>
        </p:txBody>
      </p:sp>
      <p:sp>
        <p:nvSpPr>
          <p:cNvPr id="4" name="スライド番号プレースホルダー 3">
            <a:extLst>
              <a:ext uri="{FF2B5EF4-FFF2-40B4-BE49-F238E27FC236}">
                <a16:creationId xmlns:a16="http://schemas.microsoft.com/office/drawing/2014/main" id="{C3B7C82F-649C-4FB9-89D0-0E6992BFF39D}"/>
              </a:ext>
            </a:extLst>
          </p:cNvPr>
          <p:cNvSpPr>
            <a:spLocks noGrp="1"/>
          </p:cNvSpPr>
          <p:nvPr>
            <p:ph type="sldNum" sz="quarter" idx="12"/>
          </p:nvPr>
        </p:nvSpPr>
        <p:spPr>
          <a:xfrm>
            <a:off x="6876256" y="6453336"/>
            <a:ext cx="2133600" cy="476250"/>
          </a:xfrm>
        </p:spPr>
        <p:txBody>
          <a:bodyPr/>
          <a:lstStyle/>
          <a:p>
            <a:pPr>
              <a:defRPr/>
            </a:pPr>
            <a:fld id="{804D6B79-3AEB-42FE-A736-A41F7AEA0445}" type="slidenum">
              <a:rPr lang="en-US" altLang="ja-JP" smtClean="0"/>
              <a:pPr>
                <a:defRPr/>
              </a:pPr>
              <a:t>4</a:t>
            </a:fld>
            <a:endParaRPr lang="en-US" altLang="ja-JP"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071426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48551C0-5AF2-CEA6-148F-4DE1F7D55841}"/>
              </a:ext>
            </a:extLst>
          </p:cNvPr>
          <p:cNvSpPr>
            <a:spLocks noGrp="1"/>
          </p:cNvSpPr>
          <p:nvPr>
            <p:ph type="sldNum" sz="quarter" idx="12"/>
          </p:nvPr>
        </p:nvSpPr>
        <p:spPr/>
        <p:txBody>
          <a:bodyPr/>
          <a:lstStyle/>
          <a:p>
            <a:pPr>
              <a:defRPr/>
            </a:pPr>
            <a:fld id="{431CAECD-5926-4741-A906-A08E04809A27}" type="slidenum">
              <a:rPr lang="en-US" altLang="ja-JP" smtClean="0"/>
              <a:pPr>
                <a:defRPr/>
              </a:pPr>
              <a:t>5</a:t>
            </a:fld>
            <a:endParaRPr lang="en-US" altLang="ja-JP"/>
          </a:p>
        </p:txBody>
      </p:sp>
      <p:sp>
        <p:nvSpPr>
          <p:cNvPr id="3" name="正方形/長方形 2">
            <a:extLst>
              <a:ext uri="{FF2B5EF4-FFF2-40B4-BE49-F238E27FC236}">
                <a16:creationId xmlns:a16="http://schemas.microsoft.com/office/drawing/2014/main" id="{86E405CF-57B0-9B6F-3962-09367C97F3F5}"/>
              </a:ext>
            </a:extLst>
          </p:cNvPr>
          <p:cNvSpPr/>
          <p:nvPr/>
        </p:nvSpPr>
        <p:spPr>
          <a:xfrm>
            <a:off x="467544" y="387709"/>
            <a:ext cx="8352928" cy="28083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4000" dirty="0">
                <a:latin typeface="UD デジタル 教科書体 N" panose="02020400000000000000" pitchFamily="17" charset="-128"/>
                <a:ea typeface="UD デジタル 教科書体 N" panose="02020400000000000000" pitchFamily="17" charset="-128"/>
              </a:rPr>
              <a:t>共生とは？</a:t>
            </a:r>
            <a:endParaRPr kumimoji="1" lang="en-US" altLang="ja-JP" sz="4000" dirty="0">
              <a:latin typeface="UD デジタル 教科書体 N" panose="02020400000000000000" pitchFamily="17" charset="-128"/>
              <a:ea typeface="UD デジタル 教科書体 N" panose="02020400000000000000" pitchFamily="17" charset="-128"/>
            </a:endParaRPr>
          </a:p>
          <a:p>
            <a:r>
              <a:rPr lang="ja-JP" altLang="en-US" sz="4000" dirty="0">
                <a:solidFill>
                  <a:srgbClr val="FF0000"/>
                </a:solidFill>
                <a:latin typeface="UD デジタル 教科書体 N" panose="02020400000000000000" pitchFamily="17" charset="-128"/>
                <a:ea typeface="UD デジタル 教科書体 N" panose="02020400000000000000" pitchFamily="17" charset="-128"/>
              </a:rPr>
              <a:t>双方が互いに利益を受けつつ、支えながら生活すること</a:t>
            </a:r>
            <a:endParaRPr kumimoji="1" lang="ja-JP" altLang="en-US" sz="4000" dirty="0">
              <a:solidFill>
                <a:srgbClr val="FF0000"/>
              </a:solidFill>
              <a:latin typeface="UD デジタル 教科書体 N" panose="02020400000000000000" pitchFamily="17" charset="-128"/>
              <a:ea typeface="UD デジタル 教科書体 N" panose="02020400000000000000" pitchFamily="17" charset="-128"/>
            </a:endParaRPr>
          </a:p>
        </p:txBody>
      </p:sp>
      <p:sp>
        <p:nvSpPr>
          <p:cNvPr id="4" name="正方形/長方形 3">
            <a:extLst>
              <a:ext uri="{FF2B5EF4-FFF2-40B4-BE49-F238E27FC236}">
                <a16:creationId xmlns:a16="http://schemas.microsoft.com/office/drawing/2014/main" id="{1A9B287E-CDB7-6A05-6E53-10D52EC86588}"/>
              </a:ext>
            </a:extLst>
          </p:cNvPr>
          <p:cNvSpPr/>
          <p:nvPr/>
        </p:nvSpPr>
        <p:spPr>
          <a:xfrm>
            <a:off x="467544" y="3429000"/>
            <a:ext cx="8352928" cy="30763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4000" dirty="0">
                <a:latin typeface="UD デジタル 教科書体 N" panose="02020400000000000000" pitchFamily="17" charset="-128"/>
                <a:ea typeface="UD デジタル 教科書体 N" panose="02020400000000000000" pitchFamily="17" charset="-128"/>
              </a:rPr>
              <a:t>共生社会とは？</a:t>
            </a:r>
            <a:endParaRPr kumimoji="1" lang="en-US" altLang="ja-JP" sz="4000" dirty="0">
              <a:latin typeface="UD デジタル 教科書体 N" panose="02020400000000000000" pitchFamily="17" charset="-128"/>
              <a:ea typeface="UD デジタル 教科書体 N" panose="02020400000000000000" pitchFamily="17" charset="-128"/>
            </a:endParaRPr>
          </a:p>
          <a:p>
            <a:r>
              <a:rPr kumimoji="1" lang="ja-JP" altLang="en-US" sz="4000" dirty="0">
                <a:latin typeface="UD デジタル 教科書体 N" panose="02020400000000000000" pitchFamily="17" charset="-128"/>
                <a:ea typeface="UD デジタル 教科書体 N" panose="02020400000000000000" pitchFamily="17" charset="-128"/>
              </a:rPr>
              <a:t>障がいのある人もない人も、</a:t>
            </a:r>
            <a:r>
              <a:rPr kumimoji="1" lang="ja-JP" altLang="en-US" sz="4000" dirty="0">
                <a:solidFill>
                  <a:srgbClr val="FF0000"/>
                </a:solidFill>
                <a:latin typeface="UD デジタル 教科書体 N" panose="02020400000000000000" pitchFamily="17" charset="-128"/>
                <a:ea typeface="UD デジタル 教科書体 N" panose="02020400000000000000" pitchFamily="17" charset="-128"/>
              </a:rPr>
              <a:t>すべての人がお互いの人権や尊厳を尊重し支えあい、誰もが安心して暮らせる社会のこと</a:t>
            </a:r>
          </a:p>
        </p:txBody>
      </p:sp>
    </p:spTree>
    <p:extLst>
      <p:ext uri="{BB962C8B-B14F-4D97-AF65-F5344CB8AC3E}">
        <p14:creationId xmlns:p14="http://schemas.microsoft.com/office/powerpoint/2010/main" val="2872684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2588C2D-3A18-1652-8B52-18BB41FCC145}"/>
              </a:ext>
            </a:extLst>
          </p:cNvPr>
          <p:cNvSpPr>
            <a:spLocks noGrp="1"/>
          </p:cNvSpPr>
          <p:nvPr>
            <p:ph type="sldNum" sz="quarter" idx="12"/>
          </p:nvPr>
        </p:nvSpPr>
        <p:spPr/>
        <p:txBody>
          <a:bodyPr/>
          <a:lstStyle/>
          <a:p>
            <a:pPr>
              <a:defRPr/>
            </a:pPr>
            <a:fld id="{431CAECD-5926-4741-A906-A08E04809A27}" type="slidenum">
              <a:rPr lang="en-US" altLang="ja-JP" smtClean="0"/>
              <a:pPr>
                <a:defRPr/>
              </a:pPr>
              <a:t>6</a:t>
            </a:fld>
            <a:endParaRPr lang="en-US" altLang="ja-JP"/>
          </a:p>
        </p:txBody>
      </p:sp>
      <p:pic>
        <p:nvPicPr>
          <p:cNvPr id="6" name="図 5">
            <a:extLst>
              <a:ext uri="{FF2B5EF4-FFF2-40B4-BE49-F238E27FC236}">
                <a16:creationId xmlns:a16="http://schemas.microsoft.com/office/drawing/2014/main" id="{840D5217-1BB5-FD3E-C27C-D873D5DC2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04664"/>
            <a:ext cx="8784976" cy="5840561"/>
          </a:xfrm>
          <a:prstGeom prst="rect">
            <a:avLst/>
          </a:prstGeom>
        </p:spPr>
      </p:pic>
    </p:spTree>
    <p:extLst>
      <p:ext uri="{BB962C8B-B14F-4D97-AF65-F5344CB8AC3E}">
        <p14:creationId xmlns:p14="http://schemas.microsoft.com/office/powerpoint/2010/main" val="3026042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598CB6-C836-D00D-CF45-217FEB67E633}"/>
              </a:ext>
            </a:extLst>
          </p:cNvPr>
          <p:cNvSpPr>
            <a:spLocks noGrp="1"/>
          </p:cNvSpPr>
          <p:nvPr>
            <p:ph type="title"/>
          </p:nvPr>
        </p:nvSpPr>
        <p:spPr/>
        <p:txBody>
          <a:bodyPr/>
          <a:lstStyle/>
          <a:p>
            <a:r>
              <a:rPr kumimoji="1" lang="ja-JP" altLang="en-US" sz="4000" dirty="0">
                <a:latin typeface="UD デジタル 教科書体 N" panose="02020400000000000000" pitchFamily="17" charset="-128"/>
                <a:ea typeface="UD デジタル 教科書体 N" panose="02020400000000000000" pitchFamily="17" charset="-128"/>
              </a:rPr>
              <a:t>ミクロ・メゾ・マクロの支援展開</a:t>
            </a:r>
          </a:p>
        </p:txBody>
      </p:sp>
      <p:sp>
        <p:nvSpPr>
          <p:cNvPr id="3" name="コンテンツ プレースホルダー 2">
            <a:extLst>
              <a:ext uri="{FF2B5EF4-FFF2-40B4-BE49-F238E27FC236}">
                <a16:creationId xmlns:a16="http://schemas.microsoft.com/office/drawing/2014/main" id="{D0585E67-4138-D6E1-3D9F-71D09583BC1C}"/>
              </a:ext>
            </a:extLst>
          </p:cNvPr>
          <p:cNvSpPr>
            <a:spLocks noGrp="1"/>
          </p:cNvSpPr>
          <p:nvPr>
            <p:ph idx="1"/>
          </p:nvPr>
        </p:nvSpPr>
        <p:spPr/>
        <p:txBody>
          <a:bodyPr/>
          <a:lstStyle/>
          <a:p>
            <a:pPr marL="0" indent="0">
              <a:buNone/>
            </a:pPr>
            <a:endParaRPr kumimoji="1" lang="en-US" altLang="ja-JP" dirty="0">
              <a:latin typeface="UD デジタル 教科書体 N" panose="02020400000000000000" pitchFamily="17" charset="-128"/>
              <a:ea typeface="UD デジタル 教科書体 N" panose="02020400000000000000" pitchFamily="17" charset="-128"/>
            </a:endParaRPr>
          </a:p>
          <a:p>
            <a:pPr marL="0" indent="0">
              <a:buNone/>
            </a:pPr>
            <a:endParaRPr lang="en-US" altLang="ja-JP" dirty="0">
              <a:latin typeface="UD デジタル 教科書体 N" panose="02020400000000000000" pitchFamily="17" charset="-128"/>
              <a:ea typeface="UD デジタル 教科書体 N" panose="02020400000000000000" pitchFamily="17" charset="-128"/>
            </a:endParaRPr>
          </a:p>
          <a:p>
            <a:pPr marL="0" indent="0">
              <a:buNone/>
            </a:pPr>
            <a:endParaRPr kumimoji="1" lang="en-US" altLang="ja-JP" dirty="0">
              <a:latin typeface="UD デジタル 教科書体 N" panose="02020400000000000000" pitchFamily="17" charset="-128"/>
              <a:ea typeface="UD デジタル 教科書体 N" panose="02020400000000000000" pitchFamily="17" charset="-128"/>
            </a:endParaRPr>
          </a:p>
          <a:p>
            <a:pPr marL="0" indent="0">
              <a:buNone/>
            </a:pPr>
            <a:endParaRPr lang="en-US" altLang="ja-JP" dirty="0">
              <a:latin typeface="UD デジタル 教科書体 N" panose="02020400000000000000" pitchFamily="17" charset="-128"/>
              <a:ea typeface="UD デジタル 教科書体 N" panose="02020400000000000000" pitchFamily="17" charset="-128"/>
            </a:endParaRPr>
          </a:p>
          <a:p>
            <a:pPr marL="0" indent="0">
              <a:buNone/>
            </a:pPr>
            <a:endParaRPr kumimoji="1" lang="en-US" altLang="ja-JP" dirty="0">
              <a:latin typeface="UD デジタル 教科書体 N" panose="02020400000000000000" pitchFamily="17" charset="-128"/>
              <a:ea typeface="UD デジタル 教科書体 N" panose="02020400000000000000" pitchFamily="17" charset="-128"/>
            </a:endParaRPr>
          </a:p>
          <a:p>
            <a:pPr marL="0" indent="0">
              <a:buNone/>
            </a:pPr>
            <a:r>
              <a:rPr lang="en-US" altLang="ja-JP" sz="2800" dirty="0">
                <a:solidFill>
                  <a:srgbClr val="FF0000"/>
                </a:solidFill>
                <a:latin typeface="UD デジタル 教科書体 N" panose="02020400000000000000" pitchFamily="17" charset="-128"/>
                <a:ea typeface="UD デジタル 教科書体 N" panose="02020400000000000000" pitchFamily="17" charset="-128"/>
              </a:rPr>
              <a:t>※</a:t>
            </a:r>
            <a:r>
              <a:rPr lang="ja-JP" altLang="en-US" sz="2800" dirty="0">
                <a:solidFill>
                  <a:srgbClr val="FF0000"/>
                </a:solidFill>
                <a:latin typeface="UD デジタル 教科書体 N" panose="02020400000000000000" pitchFamily="17" charset="-128"/>
                <a:ea typeface="UD デジタル 教科書体 N" panose="02020400000000000000" pitchFamily="17" charset="-128"/>
              </a:rPr>
              <a:t>同時並行で動いていくものだと理解</a:t>
            </a:r>
            <a:endParaRPr lang="en-US" altLang="ja-JP" sz="2800" dirty="0">
              <a:solidFill>
                <a:srgbClr val="FF0000"/>
              </a:solidFill>
              <a:latin typeface="UD デジタル 教科書体 N" panose="02020400000000000000" pitchFamily="17" charset="-128"/>
              <a:ea typeface="UD デジタル 教科書体 N" panose="02020400000000000000" pitchFamily="17" charset="-128"/>
            </a:endParaRPr>
          </a:p>
          <a:p>
            <a:pPr marL="0" indent="0">
              <a:buNone/>
            </a:pPr>
            <a:r>
              <a:rPr kumimoji="1" lang="en-US" altLang="ja-JP" sz="2800" dirty="0">
                <a:solidFill>
                  <a:srgbClr val="FF0000"/>
                </a:solidFill>
                <a:latin typeface="UD デジタル 教科書体 N" panose="02020400000000000000" pitchFamily="17" charset="-128"/>
                <a:ea typeface="UD デジタル 教科書体 N" panose="02020400000000000000" pitchFamily="17" charset="-128"/>
              </a:rPr>
              <a:t>※</a:t>
            </a:r>
            <a:r>
              <a:rPr kumimoji="1" lang="ja-JP" altLang="en-US" sz="2800" dirty="0">
                <a:solidFill>
                  <a:srgbClr val="FF0000"/>
                </a:solidFill>
                <a:latin typeface="UD デジタル 教科書体 N" panose="02020400000000000000" pitchFamily="17" charset="-128"/>
                <a:ea typeface="UD デジタル 教科書体 N" panose="02020400000000000000" pitchFamily="17" charset="-128"/>
              </a:rPr>
              <a:t>多くの人が関わらないと前進しない事案を</a:t>
            </a:r>
            <a:endParaRPr kumimoji="1" lang="en-US" altLang="ja-JP" sz="2800" dirty="0">
              <a:solidFill>
                <a:srgbClr val="FF0000"/>
              </a:solidFill>
              <a:latin typeface="UD デジタル 教科書体 N" panose="02020400000000000000" pitchFamily="17" charset="-128"/>
              <a:ea typeface="UD デジタル 教科書体 N" panose="02020400000000000000" pitchFamily="17" charset="-128"/>
            </a:endParaRPr>
          </a:p>
          <a:p>
            <a:pPr marL="0" indent="0">
              <a:buNone/>
            </a:pPr>
            <a:r>
              <a:rPr lang="ja-JP" altLang="en-US" sz="2800" dirty="0">
                <a:solidFill>
                  <a:srgbClr val="FF0000"/>
                </a:solidFill>
                <a:latin typeface="UD デジタル 教科書体 N" panose="02020400000000000000" pitchFamily="17" charset="-128"/>
                <a:ea typeface="UD デジタル 教科書体 N" panose="02020400000000000000" pitchFamily="17" charset="-128"/>
              </a:rPr>
              <a:t>　</a:t>
            </a:r>
            <a:r>
              <a:rPr kumimoji="1" lang="ja-JP" altLang="en-US" sz="2800" dirty="0">
                <a:solidFill>
                  <a:srgbClr val="FF0000"/>
                </a:solidFill>
                <a:latin typeface="UD デジタル 教科書体 N" panose="02020400000000000000" pitchFamily="17" charset="-128"/>
                <a:ea typeface="UD デジタル 教科書体 N" panose="02020400000000000000" pitchFamily="17" charset="-128"/>
              </a:rPr>
              <a:t>ひとりで抱え込まないことが大切</a:t>
            </a:r>
          </a:p>
        </p:txBody>
      </p:sp>
      <p:sp>
        <p:nvSpPr>
          <p:cNvPr id="4" name="スライド番号プレースホルダー 3">
            <a:extLst>
              <a:ext uri="{FF2B5EF4-FFF2-40B4-BE49-F238E27FC236}">
                <a16:creationId xmlns:a16="http://schemas.microsoft.com/office/drawing/2014/main" id="{88E829B9-3DD5-6E5F-F7B9-6B1B35D78313}"/>
              </a:ext>
            </a:extLst>
          </p:cNvPr>
          <p:cNvSpPr>
            <a:spLocks noGrp="1"/>
          </p:cNvSpPr>
          <p:nvPr>
            <p:ph type="sldNum" sz="quarter" idx="12"/>
          </p:nvPr>
        </p:nvSpPr>
        <p:spPr/>
        <p:txBody>
          <a:bodyPr/>
          <a:lstStyle/>
          <a:p>
            <a:pPr>
              <a:defRPr/>
            </a:pPr>
            <a:fld id="{804D6B79-3AEB-42FE-A736-A41F7AEA0445}" type="slidenum">
              <a:rPr lang="en-US" altLang="ja-JP" smtClean="0"/>
              <a:pPr>
                <a:defRPr/>
              </a:pPr>
              <a:t>7</a:t>
            </a:fld>
            <a:endParaRPr lang="en-US" altLang="ja-JP"/>
          </a:p>
        </p:txBody>
      </p:sp>
      <p:sp>
        <p:nvSpPr>
          <p:cNvPr id="5" name="四角形: 角を丸くする 4">
            <a:extLst>
              <a:ext uri="{FF2B5EF4-FFF2-40B4-BE49-F238E27FC236}">
                <a16:creationId xmlns:a16="http://schemas.microsoft.com/office/drawing/2014/main" id="{773A3B78-7C9E-410D-69DE-F58E083BB620}"/>
              </a:ext>
            </a:extLst>
          </p:cNvPr>
          <p:cNvSpPr/>
          <p:nvPr/>
        </p:nvSpPr>
        <p:spPr>
          <a:xfrm>
            <a:off x="611560" y="1844824"/>
            <a:ext cx="7848872" cy="23762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solidFill>
                  <a:schemeClr val="tx1"/>
                </a:solidFill>
                <a:latin typeface="UD デジタル 教科書体 N" panose="02020400000000000000" pitchFamily="17" charset="-128"/>
                <a:ea typeface="UD デジタル 教科書体 N" panose="02020400000000000000" pitchFamily="17" charset="-128"/>
              </a:rPr>
              <a:t>ミクロ</a:t>
            </a:r>
            <a:r>
              <a:rPr kumimoji="1" lang="ja-JP" altLang="en-US" sz="2400" dirty="0">
                <a:latin typeface="UD デジタル 教科書体 N" panose="02020400000000000000" pitchFamily="17" charset="-128"/>
                <a:ea typeface="UD デジタル 教科書体 N" panose="02020400000000000000" pitchFamily="17" charset="-128"/>
              </a:rPr>
              <a:t>：利用者の個別課題の解決</a:t>
            </a:r>
            <a:endParaRPr kumimoji="1" lang="en-US" altLang="ja-JP" sz="2400" dirty="0">
              <a:latin typeface="UD デジタル 教科書体 N" panose="02020400000000000000" pitchFamily="17" charset="-128"/>
              <a:ea typeface="UD デジタル 教科書体 N" panose="02020400000000000000" pitchFamily="17" charset="-128"/>
            </a:endParaRPr>
          </a:p>
          <a:p>
            <a:r>
              <a:rPr lang="ja-JP" altLang="en-US" sz="2400" dirty="0">
                <a:solidFill>
                  <a:srgbClr val="FF0000"/>
                </a:solidFill>
                <a:latin typeface="UD デジタル 教科書体 N" panose="02020400000000000000" pitchFamily="17" charset="-128"/>
                <a:ea typeface="UD デジタル 教科書体 N" panose="02020400000000000000" pitchFamily="17" charset="-128"/>
              </a:rPr>
              <a:t>メ　ゾ</a:t>
            </a:r>
            <a:r>
              <a:rPr lang="ja-JP" altLang="en-US" sz="2400" dirty="0">
                <a:latin typeface="UD デジタル 教科書体 N" panose="02020400000000000000" pitchFamily="17" charset="-128"/>
                <a:ea typeface="UD デジタル 教科書体 N" panose="02020400000000000000" pitchFamily="17" charset="-128"/>
              </a:rPr>
              <a:t>：利用者を取り巻く地域との関係つくり</a:t>
            </a:r>
            <a:endParaRPr lang="en-US" altLang="ja-JP" sz="2400" dirty="0">
              <a:latin typeface="UD デジタル 教科書体 N" panose="02020400000000000000" pitchFamily="17" charset="-128"/>
              <a:ea typeface="UD デジタル 教科書体 N" panose="02020400000000000000" pitchFamily="17" charset="-128"/>
            </a:endParaRPr>
          </a:p>
          <a:p>
            <a:r>
              <a:rPr kumimoji="1" lang="ja-JP" altLang="en-US" sz="2400" dirty="0">
                <a:solidFill>
                  <a:srgbClr val="FF0000"/>
                </a:solidFill>
                <a:latin typeface="UD デジタル 教科書体 N" panose="02020400000000000000" pitchFamily="17" charset="-128"/>
                <a:ea typeface="UD デジタル 教科書体 N" panose="02020400000000000000" pitchFamily="17" charset="-128"/>
              </a:rPr>
              <a:t>マクロ</a:t>
            </a:r>
            <a:r>
              <a:rPr kumimoji="1" lang="ja-JP" altLang="en-US" sz="2400" dirty="0">
                <a:latin typeface="UD デジタル 教科書体 N" panose="02020400000000000000" pitchFamily="17" charset="-128"/>
                <a:ea typeface="UD デジタル 教科書体 N" panose="02020400000000000000" pitchFamily="17" charset="-128"/>
              </a:rPr>
              <a:t>：組織的な関わりや政策的な反映</a:t>
            </a:r>
          </a:p>
        </p:txBody>
      </p:sp>
    </p:spTree>
    <p:extLst>
      <p:ext uri="{BB962C8B-B14F-4D97-AF65-F5344CB8AC3E}">
        <p14:creationId xmlns:p14="http://schemas.microsoft.com/office/powerpoint/2010/main" val="18357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Text Box 4"/>
          <p:cNvSpPr txBox="1">
            <a:spLocks noChangeArrowheads="1"/>
          </p:cNvSpPr>
          <p:nvPr/>
        </p:nvSpPr>
        <p:spPr bwMode="auto">
          <a:xfrm>
            <a:off x="1655676" y="5103187"/>
            <a:ext cx="5508381" cy="291828"/>
          </a:xfrm>
          <a:prstGeom prst="rect">
            <a:avLst/>
          </a:prstGeom>
          <a:noFill/>
          <a:ln w="9525">
            <a:noFill/>
            <a:miter lim="800000"/>
            <a:headEnd/>
            <a:tailEnd/>
          </a:ln>
          <a:effectLst/>
        </p:spPr>
        <p:txBody>
          <a:bodyPr lIns="71837" tIns="35918" rIns="71837" bIns="35918">
            <a:spAutoFit/>
          </a:bodyPr>
          <a:lstStyle/>
          <a:p>
            <a:pPr defTabSz="717947">
              <a:spcBef>
                <a:spcPct val="50000"/>
              </a:spcBef>
            </a:pPr>
            <a:endParaRPr lang="ja-JP" altLang="ja-JP" sz="1425"/>
          </a:p>
        </p:txBody>
      </p:sp>
      <p:sp>
        <p:nvSpPr>
          <p:cNvPr id="141314" name="Rectangle 2"/>
          <p:cNvSpPr>
            <a:spLocks noGrp="1" noChangeArrowheads="1"/>
          </p:cNvSpPr>
          <p:nvPr>
            <p:ph type="title" sz="quarter"/>
          </p:nvPr>
        </p:nvSpPr>
        <p:spPr>
          <a:xfrm>
            <a:off x="179512" y="337064"/>
            <a:ext cx="8784976" cy="1293683"/>
          </a:xfrm>
        </p:spPr>
        <p:txBody>
          <a:bodyPr>
            <a:normAutofit/>
          </a:bodyPr>
          <a:lstStyle/>
          <a:p>
            <a:pPr algn="ctr"/>
            <a:r>
              <a:rPr lang="en-US" altLang="ja-JP" sz="2800" b="1" dirty="0">
                <a:latin typeface="UD デジタル 教科書体 N" panose="02020400000000000000" pitchFamily="17" charset="-128"/>
                <a:ea typeface="UD デジタル 教科書体 N" panose="02020400000000000000" pitchFamily="17" charset="-128"/>
              </a:rPr>
              <a:t>【</a:t>
            </a:r>
            <a:r>
              <a:rPr lang="ja-JP" altLang="en-US" sz="2800" b="1" dirty="0">
                <a:latin typeface="UD デジタル 教科書体 N" panose="02020400000000000000" pitchFamily="17" charset="-128"/>
                <a:ea typeface="UD デジタル 教科書体 N" panose="02020400000000000000" pitchFamily="17" charset="-128"/>
              </a:rPr>
              <a:t>とある障がい者グループホームにおいてのお話</a:t>
            </a:r>
            <a:r>
              <a:rPr lang="en-US" altLang="ja-JP" sz="2800" b="1" dirty="0">
                <a:latin typeface="UD デジタル 教科書体 N" panose="02020400000000000000" pitchFamily="17" charset="-128"/>
                <a:ea typeface="UD デジタル 教科書体 N" panose="02020400000000000000" pitchFamily="17" charset="-128"/>
              </a:rPr>
              <a:t>…】</a:t>
            </a:r>
            <a:endParaRPr lang="ja-JP" altLang="en-US" sz="2800" b="1" dirty="0">
              <a:latin typeface="UD デジタル 教科書体 N" panose="02020400000000000000" pitchFamily="17" charset="-128"/>
              <a:ea typeface="UD デジタル 教科書体 N" panose="02020400000000000000" pitchFamily="17" charset="-128"/>
            </a:endParaRPr>
          </a:p>
        </p:txBody>
      </p:sp>
      <p:sp>
        <p:nvSpPr>
          <p:cNvPr id="27" name="コンテンツ プレースホルダ 17"/>
          <p:cNvSpPr>
            <a:spLocks noGrp="1"/>
          </p:cNvSpPr>
          <p:nvPr>
            <p:ph sz="quarter" idx="1"/>
          </p:nvPr>
        </p:nvSpPr>
        <p:spPr>
          <a:xfrm>
            <a:off x="539552" y="1916832"/>
            <a:ext cx="8208912" cy="3764268"/>
          </a:xfrm>
          <a:solidFill>
            <a:srgbClr val="FFFF00">
              <a:alpha val="16000"/>
            </a:srgbClr>
          </a:solidFill>
          <a:ln>
            <a:noFill/>
          </a:ln>
        </p:spPr>
        <p:txBody>
          <a:bodyPr>
            <a:normAutofit fontScale="92500" lnSpcReduction="10000"/>
          </a:bodyPr>
          <a:lstStyle/>
          <a:p>
            <a:pPr>
              <a:buNone/>
            </a:pPr>
            <a:r>
              <a:rPr lang="ja-JP" altLang="en-US" sz="1800" dirty="0">
                <a:latin typeface="UD デジタル 教科書体 N" panose="02020400000000000000" pitchFamily="17" charset="-128"/>
                <a:ea typeface="UD デジタル 教科書体 N" panose="02020400000000000000" pitchFamily="17" charset="-128"/>
              </a:rPr>
              <a:t>　</a:t>
            </a:r>
            <a:r>
              <a:rPr lang="ja-JP" altLang="en-US" sz="2800" dirty="0">
                <a:latin typeface="UD デジタル 教科書体 N" panose="02020400000000000000" pitchFamily="17" charset="-128"/>
                <a:ea typeface="UD デジタル 教科書体 N" panose="02020400000000000000" pitchFamily="17" charset="-128"/>
              </a:rPr>
              <a:t>郡山市内の住宅街の中にある中古の一軒家を購入し、グループホームを開所しました。引っ越しの日にご近所や町内会長にご挨拶に行きました。すると数日後に・・・町内会長が訪問してきました。</a:t>
            </a:r>
            <a:endParaRPr lang="en-US" altLang="ja-JP" sz="2800" dirty="0">
              <a:latin typeface="UD デジタル 教科書体 N" panose="02020400000000000000" pitchFamily="17" charset="-128"/>
              <a:ea typeface="UD デジタル 教科書体 N" panose="02020400000000000000" pitchFamily="17" charset="-128"/>
            </a:endParaRPr>
          </a:p>
          <a:p>
            <a:pPr>
              <a:buNone/>
            </a:pPr>
            <a:r>
              <a:rPr lang="ja-JP" altLang="en-US" sz="2800" dirty="0">
                <a:latin typeface="UD デジタル 教科書体 N" panose="02020400000000000000" pitchFamily="17" charset="-128"/>
                <a:ea typeface="UD デジタル 教科書体 N" panose="02020400000000000000" pitchFamily="17" charset="-128"/>
              </a:rPr>
              <a:t>「町内の方から、障がい者がウロウロしている。何かあったらどうするんだ。」と言われているので住民説明会を開いてほしいとのことでした。</a:t>
            </a:r>
            <a:endParaRPr lang="en-US" altLang="ja-JP" sz="2800" dirty="0">
              <a:latin typeface="UD デジタル 教科書体 N" panose="02020400000000000000" pitchFamily="17" charset="-128"/>
              <a:ea typeface="UD デジタル 教科書体 N" panose="02020400000000000000" pitchFamily="17" charset="-128"/>
            </a:endParaRPr>
          </a:p>
          <a:p>
            <a:pPr>
              <a:buNone/>
            </a:pPr>
            <a:endParaRPr lang="en-US" altLang="ja-JP" sz="2800" dirty="0">
              <a:latin typeface="AR P丸ゴシック体M" pitchFamily="50" charset="-128"/>
              <a:ea typeface="AR P丸ゴシック体M" pitchFamily="50" charset="-128"/>
            </a:endParaRPr>
          </a:p>
          <a:p>
            <a:pPr>
              <a:buNone/>
            </a:pPr>
            <a:r>
              <a:rPr lang="ja-JP" altLang="en-US" sz="2800" dirty="0">
                <a:latin typeface="AR P丸ゴシック体M" pitchFamily="50" charset="-128"/>
                <a:ea typeface="AR P丸ゴシック体M" pitchFamily="50" charset="-128"/>
              </a:rPr>
              <a:t>　　</a:t>
            </a:r>
            <a:r>
              <a:rPr lang="ja-JP" altLang="en-US" sz="3000" b="1" dirty="0">
                <a:solidFill>
                  <a:srgbClr val="FF0000"/>
                </a:solidFill>
                <a:latin typeface="UD デジタル 教科書体 N" panose="02020400000000000000" pitchFamily="17" charset="-128"/>
                <a:ea typeface="UD デジタル 教科書体 N" panose="02020400000000000000" pitchFamily="17" charset="-128"/>
              </a:rPr>
              <a:t>なぜこのようなことが起きるのでしょうか？</a:t>
            </a:r>
            <a:endParaRPr lang="en-US" altLang="ja-JP" sz="3000" b="1" dirty="0">
              <a:solidFill>
                <a:srgbClr val="FF0000"/>
              </a:solidFill>
              <a:latin typeface="UD デジタル 教科書体 N" panose="02020400000000000000" pitchFamily="17" charset="-128"/>
              <a:ea typeface="UD デジタル 教科書体 N" panose="02020400000000000000" pitchFamily="17" charset="-128"/>
            </a:endParaRPr>
          </a:p>
        </p:txBody>
      </p:sp>
      <p:sp>
        <p:nvSpPr>
          <p:cNvPr id="2" name="矢印: 右 1">
            <a:extLst>
              <a:ext uri="{FF2B5EF4-FFF2-40B4-BE49-F238E27FC236}">
                <a16:creationId xmlns:a16="http://schemas.microsoft.com/office/drawing/2014/main" id="{8DB6A894-A5A1-4824-95F6-92500AFF5BC9}"/>
              </a:ext>
            </a:extLst>
          </p:cNvPr>
          <p:cNvSpPr/>
          <p:nvPr/>
        </p:nvSpPr>
        <p:spPr>
          <a:xfrm>
            <a:off x="683568" y="5067189"/>
            <a:ext cx="558647" cy="29182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350"/>
          </a:p>
        </p:txBody>
      </p:sp>
    </p:spTree>
    <p:extLst>
      <p:ext uri="{BB962C8B-B14F-4D97-AF65-F5344CB8AC3E}">
        <p14:creationId xmlns:p14="http://schemas.microsoft.com/office/powerpoint/2010/main" val="143498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xEl>
                                              <p:pRg st="3" end="3"/>
                                            </p:txEl>
                                          </p:spTgt>
                                        </p:tgtEl>
                                        <p:attrNameLst>
                                          <p:attrName>style.visibility</p:attrName>
                                        </p:attrNameLst>
                                      </p:cBhvr>
                                      <p:to>
                                        <p:strVal val="visible"/>
                                      </p:to>
                                    </p:set>
                                    <p:anim calcmode="lin" valueType="num">
                                      <p:cBhvr additive="base">
                                        <p:cTn id="7" dur="500" fill="hold"/>
                                        <p:tgtEl>
                                          <p:spTgt spid="2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A48E81-2171-48A4-A6C0-F6AE86302EAA}"/>
              </a:ext>
            </a:extLst>
          </p:cNvPr>
          <p:cNvSpPr>
            <a:spLocks noGrp="1"/>
          </p:cNvSpPr>
          <p:nvPr>
            <p:ph type="title"/>
          </p:nvPr>
        </p:nvSpPr>
        <p:spPr/>
        <p:txBody>
          <a:bodyPr/>
          <a:lstStyle/>
          <a:p>
            <a:r>
              <a:rPr kumimoji="1" lang="ja-JP" altLang="en-US" dirty="0">
                <a:latin typeface="UD デジタル 教科書体 N" panose="02020400000000000000" pitchFamily="17" charset="-128"/>
                <a:ea typeface="UD デジタル 教科書体 N" panose="02020400000000000000" pitchFamily="17" charset="-128"/>
              </a:rPr>
              <a:t>地域共生社会の改革の骨格</a:t>
            </a:r>
          </a:p>
        </p:txBody>
      </p:sp>
      <p:sp>
        <p:nvSpPr>
          <p:cNvPr id="3" name="コンテンツ プレースホルダー 2">
            <a:extLst>
              <a:ext uri="{FF2B5EF4-FFF2-40B4-BE49-F238E27FC236}">
                <a16:creationId xmlns:a16="http://schemas.microsoft.com/office/drawing/2014/main" id="{3DC52B4A-82DC-46FA-B89A-81DBF94C7289}"/>
              </a:ext>
            </a:extLst>
          </p:cNvPr>
          <p:cNvSpPr>
            <a:spLocks noGrp="1"/>
          </p:cNvSpPr>
          <p:nvPr>
            <p:ph idx="1"/>
          </p:nvPr>
        </p:nvSpPr>
        <p:spPr/>
        <p:txBody>
          <a:bodyPr/>
          <a:lstStyle/>
          <a:p>
            <a:r>
              <a:rPr kumimoji="1" lang="ja-JP" altLang="en-US" dirty="0">
                <a:latin typeface="UD デジタル 教科書体 N" panose="02020400000000000000" pitchFamily="17" charset="-128"/>
                <a:ea typeface="UD デジタル 教科書体 N" panose="02020400000000000000" pitchFamily="17" charset="-128"/>
              </a:rPr>
              <a:t>地域課題の解決力の強化</a:t>
            </a:r>
            <a:endParaRPr kumimoji="1" lang="en-US" altLang="ja-JP" dirty="0">
              <a:latin typeface="UD デジタル 教科書体 N" panose="02020400000000000000" pitchFamily="17" charset="-128"/>
              <a:ea typeface="UD デジタル 教科書体 N" panose="02020400000000000000" pitchFamily="17" charset="-128"/>
            </a:endParaRPr>
          </a:p>
          <a:p>
            <a:endParaRPr kumimoji="1" lang="en-US" altLang="ja-JP" dirty="0">
              <a:latin typeface="UD デジタル 教科書体 N" panose="02020400000000000000" pitchFamily="17" charset="-128"/>
              <a:ea typeface="UD デジタル 教科書体 N" panose="02020400000000000000" pitchFamily="17" charset="-128"/>
            </a:endParaRPr>
          </a:p>
          <a:p>
            <a:r>
              <a:rPr kumimoji="1" lang="ja-JP" altLang="en-US" dirty="0">
                <a:latin typeface="UD デジタル 教科書体 N" panose="02020400000000000000" pitchFamily="17" charset="-128"/>
                <a:ea typeface="UD デジタル 教科書体 N" panose="02020400000000000000" pitchFamily="17" charset="-128"/>
              </a:rPr>
              <a:t>地域を基盤とする包括的支援の強化</a:t>
            </a:r>
            <a:endParaRPr kumimoji="1" lang="en-US" altLang="ja-JP" dirty="0">
              <a:latin typeface="UD デジタル 教科書体 N" panose="02020400000000000000" pitchFamily="17" charset="-128"/>
              <a:ea typeface="UD デジタル 教科書体 N" panose="02020400000000000000" pitchFamily="17" charset="-128"/>
            </a:endParaRPr>
          </a:p>
          <a:p>
            <a:endParaRPr kumimoji="1" lang="en-US" altLang="ja-JP" dirty="0">
              <a:latin typeface="UD デジタル 教科書体 N" panose="02020400000000000000" pitchFamily="17" charset="-128"/>
              <a:ea typeface="UD デジタル 教科書体 N" panose="02020400000000000000" pitchFamily="17" charset="-128"/>
            </a:endParaRPr>
          </a:p>
          <a:p>
            <a:r>
              <a:rPr kumimoji="1" lang="ja-JP" altLang="en-US" dirty="0">
                <a:latin typeface="UD デジタル 教科書体 N" panose="02020400000000000000" pitchFamily="17" charset="-128"/>
                <a:ea typeface="UD デジタル 教科書体 N" panose="02020400000000000000" pitchFamily="17" charset="-128"/>
              </a:rPr>
              <a:t>地域丸ごとのつながりの強化</a:t>
            </a:r>
            <a:endParaRPr kumimoji="1" lang="en-US" altLang="ja-JP" dirty="0">
              <a:latin typeface="UD デジタル 教科書体 N" panose="02020400000000000000" pitchFamily="17" charset="-128"/>
              <a:ea typeface="UD デジタル 教科書体 N" panose="02020400000000000000" pitchFamily="17" charset="-128"/>
            </a:endParaRPr>
          </a:p>
          <a:p>
            <a:endParaRPr kumimoji="1" lang="en-US" altLang="ja-JP" dirty="0">
              <a:latin typeface="UD デジタル 教科書体 N" panose="02020400000000000000" pitchFamily="17" charset="-128"/>
              <a:ea typeface="UD デジタル 教科書体 N" panose="02020400000000000000" pitchFamily="17" charset="-128"/>
            </a:endParaRPr>
          </a:p>
          <a:p>
            <a:r>
              <a:rPr lang="ja-JP" altLang="en-US" dirty="0">
                <a:latin typeface="UD デジタル 教科書体 N" panose="02020400000000000000" pitchFamily="17" charset="-128"/>
                <a:ea typeface="UD デジタル 教科書体 N" panose="02020400000000000000" pitchFamily="17" charset="-128"/>
              </a:rPr>
              <a:t>専門人材の機能強化・最大活用</a:t>
            </a:r>
            <a:endParaRPr lang="en-US" altLang="ja-JP" dirty="0">
              <a:latin typeface="UD デジタル 教科書体 N" panose="02020400000000000000" pitchFamily="17" charset="-128"/>
              <a:ea typeface="UD デジタル 教科書体 N" panose="02020400000000000000" pitchFamily="17" charset="-128"/>
            </a:endParaRPr>
          </a:p>
        </p:txBody>
      </p:sp>
      <p:sp>
        <p:nvSpPr>
          <p:cNvPr id="4" name="スライド番号プレースホルダー 3">
            <a:extLst>
              <a:ext uri="{FF2B5EF4-FFF2-40B4-BE49-F238E27FC236}">
                <a16:creationId xmlns:a16="http://schemas.microsoft.com/office/drawing/2014/main" id="{E926C20C-38B3-48A9-867C-5700A49BDD37}"/>
              </a:ext>
            </a:extLst>
          </p:cNvPr>
          <p:cNvSpPr>
            <a:spLocks noGrp="1"/>
          </p:cNvSpPr>
          <p:nvPr>
            <p:ph type="sldNum" sz="quarter" idx="12"/>
          </p:nvPr>
        </p:nvSpPr>
        <p:spPr>
          <a:xfrm>
            <a:off x="6948264" y="6525345"/>
            <a:ext cx="2133600" cy="476250"/>
          </a:xfrm>
        </p:spPr>
        <p:txBody>
          <a:bodyPr/>
          <a:lstStyle/>
          <a:p>
            <a:pPr>
              <a:defRPr/>
            </a:pPr>
            <a:fld id="{804D6B79-3AEB-42FE-A736-A41F7AEA0445}" type="slidenum">
              <a:rPr lang="en-US" altLang="ja-JP" smtClean="0"/>
              <a:pPr>
                <a:defRPr/>
              </a:pPr>
              <a:t>9</a:t>
            </a:fld>
            <a:endParaRPr lang="en-US" altLang="ja-JP"/>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838380576"/>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9833</TotalTime>
  <Words>1834</Words>
  <Application>Microsoft Office PowerPoint</Application>
  <PresentationFormat>画面に合わせる (4:3)</PresentationFormat>
  <Paragraphs>221</Paragraphs>
  <Slides>25</Slides>
  <Notes>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25</vt:i4>
      </vt:variant>
    </vt:vector>
  </HeadingPairs>
  <TitlesOfParts>
    <vt:vector size="32" baseType="lpstr">
      <vt:lpstr>AR P丸ゴシック体M</vt:lpstr>
      <vt:lpstr>HG丸ｺﾞｼｯｸM-PRO</vt:lpstr>
      <vt:lpstr>ＭＳ Ｐ明朝</vt:lpstr>
      <vt:lpstr>ＭＳ ゴシック</vt:lpstr>
      <vt:lpstr>UD デジタル 教科書体 N</vt:lpstr>
      <vt:lpstr>Arial</vt:lpstr>
      <vt:lpstr>標準デザイン</vt:lpstr>
      <vt:lpstr>令和７年度主任相談支援専門員養成研修</vt:lpstr>
      <vt:lpstr>本科目のねらい</vt:lpstr>
      <vt:lpstr>講義の流れ</vt:lpstr>
      <vt:lpstr>地域共生社会とは</vt:lpstr>
      <vt:lpstr>PowerPoint プレゼンテーション</vt:lpstr>
      <vt:lpstr>PowerPoint プレゼンテーション</vt:lpstr>
      <vt:lpstr>ミクロ・メゾ・マクロの支援展開</vt:lpstr>
      <vt:lpstr>【とある障がい者グループホームにおいてのお話…】</vt:lpstr>
      <vt:lpstr>地域共生社会の改革の骨格</vt:lpstr>
      <vt:lpstr>地域共生社会と地域包括ケアシステム</vt:lpstr>
      <vt:lpstr>地域共生社会、、、</vt:lpstr>
      <vt:lpstr>PowerPoint プレゼンテーション</vt:lpstr>
      <vt:lpstr>地域共生社会実現と 基幹相談支援センター</vt:lpstr>
      <vt:lpstr>地域共生社会実現と 基幹相談支援センター</vt:lpstr>
      <vt:lpstr>地域共生社会実現と 主任相談支援専門員</vt:lpstr>
      <vt:lpstr>地域共生社会実現と 主任相談支援専門員</vt:lpstr>
      <vt:lpstr>地域共生社会実現と 主任相談支援専門員</vt:lpstr>
      <vt:lpstr>地域共生社会実現と 主任相談支援専門員</vt:lpstr>
      <vt:lpstr>PowerPoint プレゼンテーション</vt:lpstr>
      <vt:lpstr>主任相談支援専門員の役割</vt:lpstr>
      <vt:lpstr>地域共生社会実現のために 何をするのか</vt:lpstr>
      <vt:lpstr>地域の困りごと…どうする？</vt:lpstr>
      <vt:lpstr>地域共生社会の実現に向けて</vt:lpstr>
      <vt:lpstr>地域共生社会の実現にむけて</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コマ名</dc:title>
  <dc:creator>PC04</dc:creator>
  <cp:lastModifiedBy>社会福祉協議会 郡山市</cp:lastModifiedBy>
  <cp:revision>59</cp:revision>
  <cp:lastPrinted>2019-01-04T17:25:49Z</cp:lastPrinted>
  <dcterms:created xsi:type="dcterms:W3CDTF">2006-03-03T14:21:43Z</dcterms:created>
  <dcterms:modified xsi:type="dcterms:W3CDTF">2025-06-13T06:04:49Z</dcterms:modified>
</cp:coreProperties>
</file>